
<file path=[Content_Types].xml><?xml version="1.0" encoding="utf-8"?>
<Types xmlns="http://schemas.openxmlformats.org/package/2006/content-types">
  <Default Extension="xml" ContentType="application/xml"/>
  <Default Extension="jpeg" ContentType="image/jpeg"/>
  <Default Extension="png" ContentType="image/png"/>
  <Default Extension="rels" ContentType="application/vnd.openxmlformats-package.relationships+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slides/slide34.xml" ContentType="application/vnd.openxmlformats-officedocument.presentationml.slide+xml"/>
  <Override PartName="/ppt/slides/slide35.xml" ContentType="application/vnd.openxmlformats-officedocument.presentationml.slide+xml"/>
  <Override PartName="/ppt/slides/slide36.xml" ContentType="application/vnd.openxmlformats-officedocument.presentationml.slide+xml"/>
  <Override PartName="/ppt/notesMasters/notesMaster1.xml" ContentType="application/vnd.openxmlformats-officedocument.presentationml.notesMaster+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theme/theme2.xml" ContentType="application/vnd.openxmlformats-officedocument.theme+xml"/>
  <Override PartName="/ppt/notesSlides/notesSlide1.xml" ContentType="application/vnd.openxmlformats-officedocument.presentationml.notesSlide+xml"/>
  <Override PartName="/ppt/notesSlides/notesSlide2.xml" ContentType="application/vnd.openxmlformats-officedocument.presentationml.notesSlide+xml"/>
  <Override PartName="/ppt/notesSlides/notesSlide3.xml" ContentType="application/vnd.openxmlformats-officedocument.presentationml.notesSlide+xml"/>
  <Override PartName="/ppt/notesSlides/notesSlide4.xml" ContentType="application/vnd.openxmlformats-officedocument.presentationml.notesSlide+xml"/>
  <Override PartName="/ppt/notesSlides/notesSlide5.xml" ContentType="application/vnd.openxmlformats-officedocument.presentationml.notesSlide+xml"/>
  <Override PartName="/ppt/notesSlides/notesSlide6.xml" ContentType="application/vnd.openxmlformats-officedocument.presentationml.notesSlide+xml"/>
  <Override PartName="/ppt/notesSlides/notesSlide7.xml" ContentType="application/vnd.openxmlformats-officedocument.presentationml.notesSlide+xml"/>
  <Override PartName="/ppt/notesSlides/notesSlide8.xml" ContentType="application/vnd.openxmlformats-officedocument.presentationml.notesSlide+xml"/>
  <Override PartName="/ppt/notesSlides/notesSlide9.xml" ContentType="application/vnd.openxmlformats-officedocument.presentationml.notesSlide+xml"/>
  <Override PartName="/ppt/notesSlides/notesSlide10.xml" ContentType="application/vnd.openxmlformats-officedocument.presentationml.notesSlide+xml"/>
  <Override PartName="/ppt/notesSlides/notesSlide11.xml" ContentType="application/vnd.openxmlformats-officedocument.presentationml.notesSlide+xml"/>
  <Override PartName="/ppt/notesSlides/notesSlide12.xml" ContentType="application/vnd.openxmlformats-officedocument.presentationml.notesSlide+xml"/>
  <Override PartName="/ppt/notesSlides/notesSlide13.xml" ContentType="application/vnd.openxmlformats-officedocument.presentationml.notesSlide+xml"/>
  <Override PartName="/ppt/notesSlides/notesSlide14.xml" ContentType="application/vnd.openxmlformats-officedocument.presentationml.notesSlide+xml"/>
  <Override PartName="/ppt/notesSlides/notesSlide15.xml" ContentType="application/vnd.openxmlformats-officedocument.presentationml.notesSlide+xml"/>
  <Override PartName="/ppt/notesSlides/notesSlide16.xml" ContentType="application/vnd.openxmlformats-officedocument.presentationml.notesSlide+xml"/>
  <Override PartName="/ppt/notesSlides/notesSlide17.xml" ContentType="application/vnd.openxmlformats-officedocument.presentationml.notesSlide+xml"/>
  <Override PartName="/ppt/notesSlides/notesSlide18.xml" ContentType="application/vnd.openxmlformats-officedocument.presentationml.notesSlide+xml"/>
  <Override PartName="/ppt/notesSlides/notesSlide19.xml" ContentType="application/vnd.openxmlformats-officedocument.presentationml.notesSlide+xml"/>
  <Override PartName="/ppt/notesSlides/notesSlide20.xml" ContentType="application/vnd.openxmlformats-officedocument.presentationml.notesSlide+xml"/>
  <Override PartName="/ppt/notesSlides/notesSlide21.xml" ContentType="application/vnd.openxmlformats-officedocument.presentationml.notesSlide+xml"/>
  <Override PartName="/ppt/notesSlides/notesSlide22.xml" ContentType="application/vnd.openxmlformats-officedocument.presentationml.notesSlide+xml"/>
  <Override PartName="/ppt/notesSlides/notesSlide23.xml" ContentType="application/vnd.openxmlformats-officedocument.presentationml.notesSlide+xml"/>
  <Override PartName="/ppt/notesSlides/notesSlide24.xml" ContentType="application/vnd.openxmlformats-officedocument.presentationml.notesSlide+xml"/>
  <Override PartName="/ppt/notesSlides/notesSlide25.xml" ContentType="application/vnd.openxmlformats-officedocument.presentationml.notesSlide+xml"/>
  <Override PartName="/ppt/notesSlides/notesSlide26.xml" ContentType="application/vnd.openxmlformats-officedocument.presentationml.notesSlid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4" Type="http://schemas.openxmlformats.org/officeDocument/2006/relationships/extended-properties" Target="docProps/app.xml"/><Relationship Id="rId1" Type="http://schemas.openxmlformats.org/officeDocument/2006/relationships/officeDocument" Target="ppt/presentation.xml"/><Relationship Id="rId2" Type="http://schemas.openxmlformats.org/package/2006/relationships/metadata/thumbnail" Target="docProps/thumbnail.jpeg"/></Relationships>
</file>

<file path=ppt/presentation.xml><?xml version="1.0" encoding="utf-8"?>
<p:presentation xmlns:a="http://schemas.openxmlformats.org/drawingml/2006/main" xmlns:r="http://schemas.openxmlformats.org/officeDocument/2006/relationships" xmlns:p="http://schemas.openxmlformats.org/presentationml/2006/main" saveSubsetFonts="1" autoCompressPictures="0">
  <p:sldMasterIdLst>
    <p:sldMasterId id="2147483648" r:id="rId1"/>
  </p:sldMasterIdLst>
  <p:notesMasterIdLst>
    <p:notesMasterId r:id="rId38"/>
  </p:notesMasterIdLst>
  <p:sldIdLst>
    <p:sldId id="257" r:id="rId2"/>
    <p:sldId id="260" r:id="rId3"/>
    <p:sldId id="297" r:id="rId4"/>
    <p:sldId id="273" r:id="rId5"/>
    <p:sldId id="267" r:id="rId6"/>
    <p:sldId id="314" r:id="rId7"/>
    <p:sldId id="327" r:id="rId8"/>
    <p:sldId id="271" r:id="rId9"/>
    <p:sldId id="272" r:id="rId10"/>
    <p:sldId id="274" r:id="rId11"/>
    <p:sldId id="298" r:id="rId12"/>
    <p:sldId id="275" r:id="rId13"/>
    <p:sldId id="319" r:id="rId14"/>
    <p:sldId id="328" r:id="rId15"/>
    <p:sldId id="326" r:id="rId16"/>
    <p:sldId id="299" r:id="rId17"/>
    <p:sldId id="300" r:id="rId18"/>
    <p:sldId id="301" r:id="rId19"/>
    <p:sldId id="311" r:id="rId20"/>
    <p:sldId id="320" r:id="rId21"/>
    <p:sldId id="321" r:id="rId22"/>
    <p:sldId id="322" r:id="rId23"/>
    <p:sldId id="302" r:id="rId24"/>
    <p:sldId id="303" r:id="rId25"/>
    <p:sldId id="304" r:id="rId26"/>
    <p:sldId id="305" r:id="rId27"/>
    <p:sldId id="306" r:id="rId28"/>
    <p:sldId id="308" r:id="rId29"/>
    <p:sldId id="309" r:id="rId30"/>
    <p:sldId id="310" r:id="rId31"/>
    <p:sldId id="315" r:id="rId32"/>
    <p:sldId id="316" r:id="rId33"/>
    <p:sldId id="324" r:id="rId34"/>
    <p:sldId id="317" r:id="rId35"/>
    <p:sldId id="288" r:id="rId36"/>
    <p:sldId id="296" r:id="rId37"/>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extLst>
    <p:ext uri="{EFAFB233-063F-42B5-8137-9DF3F51BA10A}">
      <p15:sldGuideLst xmlns:p15="http://schemas.microsoft.com/office/powerpoint/2012/main"/>
    </p:ext>
  </p:extLst>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220"/>
    </p:ext>
    <p:ext uri="{FD5EFAAD-0ECE-453E-9831-46B23BE46B34}">
      <p15:chartTrackingRefBased xmlns:p15="http://schemas.microsoft.com/office/powerpoint/2012/main" val="0"/>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p:restoredLeft sz="15632"/>
    <p:restoredTop sz="90189"/>
  </p:normalViewPr>
  <p:slideViewPr>
    <p:cSldViewPr snapToGrid="0" snapToObjects="1">
      <p:cViewPr>
        <p:scale>
          <a:sx n="90" d="100"/>
          <a:sy n="90" d="100"/>
        </p:scale>
        <p:origin x="888" y="176"/>
      </p:cViewPr>
      <p:guideLst/>
    </p:cSldViewPr>
  </p:slideViewPr>
  <p:notesTextViewPr>
    <p:cViewPr>
      <p:scale>
        <a:sx n="1" d="1"/>
        <a:sy n="1" d="1"/>
      </p:scale>
      <p:origin x="0" y="0"/>
    </p:cViewPr>
  </p:notesTextViewPr>
  <p:gridSpacing cx="72008" cy="72008"/>
</p:viewPr>
</file>

<file path=ppt/_rels/presentation.xml.rels><?xml version="1.0" encoding="UTF-8" standalone="yes"?>
<Relationships xmlns="http://schemas.openxmlformats.org/package/2006/relationships"><Relationship Id="rId20" Type="http://schemas.openxmlformats.org/officeDocument/2006/relationships/slide" Target="slides/slide19.xml"/><Relationship Id="rId21" Type="http://schemas.openxmlformats.org/officeDocument/2006/relationships/slide" Target="slides/slide20.xml"/><Relationship Id="rId22" Type="http://schemas.openxmlformats.org/officeDocument/2006/relationships/slide" Target="slides/slide21.xml"/><Relationship Id="rId23" Type="http://schemas.openxmlformats.org/officeDocument/2006/relationships/slide" Target="slides/slide22.xml"/><Relationship Id="rId24" Type="http://schemas.openxmlformats.org/officeDocument/2006/relationships/slide" Target="slides/slide23.xml"/><Relationship Id="rId25" Type="http://schemas.openxmlformats.org/officeDocument/2006/relationships/slide" Target="slides/slide24.xml"/><Relationship Id="rId26" Type="http://schemas.openxmlformats.org/officeDocument/2006/relationships/slide" Target="slides/slide25.xml"/><Relationship Id="rId27" Type="http://schemas.openxmlformats.org/officeDocument/2006/relationships/slide" Target="slides/slide26.xml"/><Relationship Id="rId28" Type="http://schemas.openxmlformats.org/officeDocument/2006/relationships/slide" Target="slides/slide27.xml"/><Relationship Id="rId29" Type="http://schemas.openxmlformats.org/officeDocument/2006/relationships/slide" Target="slides/slide28.xml"/><Relationship Id="rId1" Type="http://schemas.openxmlformats.org/officeDocument/2006/relationships/slideMaster" Target="slideMasters/slideMaster1.xml"/><Relationship Id="rId2" Type="http://schemas.openxmlformats.org/officeDocument/2006/relationships/slide" Target="slides/slide1.xml"/><Relationship Id="rId3" Type="http://schemas.openxmlformats.org/officeDocument/2006/relationships/slide" Target="slides/slide2.xml"/><Relationship Id="rId4" Type="http://schemas.openxmlformats.org/officeDocument/2006/relationships/slide" Target="slides/slide3.xml"/><Relationship Id="rId5" Type="http://schemas.openxmlformats.org/officeDocument/2006/relationships/slide" Target="slides/slide4.xml"/><Relationship Id="rId30" Type="http://schemas.openxmlformats.org/officeDocument/2006/relationships/slide" Target="slides/slide29.xml"/><Relationship Id="rId31" Type="http://schemas.openxmlformats.org/officeDocument/2006/relationships/slide" Target="slides/slide30.xml"/><Relationship Id="rId32" Type="http://schemas.openxmlformats.org/officeDocument/2006/relationships/slide" Target="slides/slide31.xml"/><Relationship Id="rId9" Type="http://schemas.openxmlformats.org/officeDocument/2006/relationships/slide" Target="slides/slide8.xml"/><Relationship Id="rId6" Type="http://schemas.openxmlformats.org/officeDocument/2006/relationships/slide" Target="slides/slide5.xml"/><Relationship Id="rId7" Type="http://schemas.openxmlformats.org/officeDocument/2006/relationships/slide" Target="slides/slide6.xml"/><Relationship Id="rId8" Type="http://schemas.openxmlformats.org/officeDocument/2006/relationships/slide" Target="slides/slide7.xml"/><Relationship Id="rId33" Type="http://schemas.openxmlformats.org/officeDocument/2006/relationships/slide" Target="slides/slide32.xml"/><Relationship Id="rId34" Type="http://schemas.openxmlformats.org/officeDocument/2006/relationships/slide" Target="slides/slide33.xml"/><Relationship Id="rId35" Type="http://schemas.openxmlformats.org/officeDocument/2006/relationships/slide" Target="slides/slide34.xml"/><Relationship Id="rId36" Type="http://schemas.openxmlformats.org/officeDocument/2006/relationships/slide" Target="slides/slide35.xml"/><Relationship Id="rId10" Type="http://schemas.openxmlformats.org/officeDocument/2006/relationships/slide" Target="slides/slide9.xml"/><Relationship Id="rId11" Type="http://schemas.openxmlformats.org/officeDocument/2006/relationships/slide" Target="slides/slide10.xml"/><Relationship Id="rId12" Type="http://schemas.openxmlformats.org/officeDocument/2006/relationships/slide" Target="slides/slide11.xml"/><Relationship Id="rId13" Type="http://schemas.openxmlformats.org/officeDocument/2006/relationships/slide" Target="slides/slide12.xml"/><Relationship Id="rId14" Type="http://schemas.openxmlformats.org/officeDocument/2006/relationships/slide" Target="slides/slide13.xml"/><Relationship Id="rId15" Type="http://schemas.openxmlformats.org/officeDocument/2006/relationships/slide" Target="slides/slide14.xml"/><Relationship Id="rId16" Type="http://schemas.openxmlformats.org/officeDocument/2006/relationships/slide" Target="slides/slide15.xml"/><Relationship Id="rId17" Type="http://schemas.openxmlformats.org/officeDocument/2006/relationships/slide" Target="slides/slide16.xml"/><Relationship Id="rId18" Type="http://schemas.openxmlformats.org/officeDocument/2006/relationships/slide" Target="slides/slide17.xml"/><Relationship Id="rId19" Type="http://schemas.openxmlformats.org/officeDocument/2006/relationships/slide" Target="slides/slide18.xml"/><Relationship Id="rId37" Type="http://schemas.openxmlformats.org/officeDocument/2006/relationships/slide" Target="slides/slide36.xml"/><Relationship Id="rId38" Type="http://schemas.openxmlformats.org/officeDocument/2006/relationships/notesMaster" Target="notesMasters/notesMaster1.xml"/><Relationship Id="rId39" Type="http://schemas.openxmlformats.org/officeDocument/2006/relationships/presProps" Target="presProps.xml"/><Relationship Id="rId40" Type="http://schemas.openxmlformats.org/officeDocument/2006/relationships/viewProps" Target="viewProps.xml"/><Relationship Id="rId41" Type="http://schemas.openxmlformats.org/officeDocument/2006/relationships/theme" Target="theme/theme1.xml"/><Relationship Id="rId42" Type="http://schemas.openxmlformats.org/officeDocument/2006/relationships/tableStyles" Target="tableStyles.xml"/></Relationships>
</file>

<file path=ppt/notesMasters/_rels/notesMaster1.xml.rels><?xml version="1.0" encoding="UTF-8" standalone="yes"?>
<Relationships xmlns="http://schemas.openxmlformats.org/package/2006/relationships"><Relationship Id="rId1" Type="http://schemas.openxmlformats.org/officeDocument/2006/relationships/theme" Target="../theme/theme2.xml"/></Relationships>
</file>

<file path=ppt/notesMasters/notesMaster1.xml><?xml version="1.0" encoding="utf-8"?>
<p:notes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Header Placeholder 1"/>
          <p:cNvSpPr>
            <a:spLocks noGrp="1"/>
          </p:cNvSpPr>
          <p:nvPr>
            <p:ph type="hdr" sz="quarter"/>
          </p:nvPr>
        </p:nvSpPr>
        <p:spPr>
          <a:xfrm>
            <a:off x="0" y="0"/>
            <a:ext cx="2971800" cy="458788"/>
          </a:xfrm>
          <a:prstGeom prst="rect">
            <a:avLst/>
          </a:prstGeom>
        </p:spPr>
        <p:txBody>
          <a:bodyPr vert="horz" lIns="91440" tIns="45720" rIns="91440" bIns="45720" rtlCol="0"/>
          <a:lstStyle>
            <a:lvl1pPr algn="l">
              <a:defRPr sz="1200"/>
            </a:lvl1pPr>
          </a:lstStyle>
          <a:p>
            <a:endParaRPr lang="en-US"/>
          </a:p>
        </p:txBody>
      </p:sp>
      <p:sp>
        <p:nvSpPr>
          <p:cNvPr id="3" name="Date Placeholder 2"/>
          <p:cNvSpPr>
            <a:spLocks noGrp="1"/>
          </p:cNvSpPr>
          <p:nvPr>
            <p:ph type="dt" idx="1"/>
          </p:nvPr>
        </p:nvSpPr>
        <p:spPr>
          <a:xfrm>
            <a:off x="3884613" y="0"/>
            <a:ext cx="2971800" cy="458788"/>
          </a:xfrm>
          <a:prstGeom prst="rect">
            <a:avLst/>
          </a:prstGeom>
        </p:spPr>
        <p:txBody>
          <a:bodyPr vert="horz" lIns="91440" tIns="45720" rIns="91440" bIns="45720" rtlCol="0"/>
          <a:lstStyle>
            <a:lvl1pPr algn="r">
              <a:defRPr sz="1200"/>
            </a:lvl1pPr>
          </a:lstStyle>
          <a:p>
            <a:fld id="{55F21A03-3D15-804B-B9AB-2C3D16729ACD}" type="datetimeFigureOut">
              <a:rPr lang="en-US" smtClean="0"/>
              <a:t>6/5/18</a:t>
            </a:fld>
            <a:endParaRPr lang="en-US"/>
          </a:p>
        </p:txBody>
      </p:sp>
      <p:sp>
        <p:nvSpPr>
          <p:cNvPr id="4" name="Slide Image Placeholder 3"/>
          <p:cNvSpPr>
            <a:spLocks noGrp="1" noRot="1" noChangeAspect="1"/>
          </p:cNvSpPr>
          <p:nvPr>
            <p:ph type="sldImg" idx="2"/>
          </p:nvPr>
        </p:nvSpPr>
        <p:spPr>
          <a:xfrm>
            <a:off x="685800" y="1143000"/>
            <a:ext cx="5486400" cy="3086100"/>
          </a:xfrm>
          <a:prstGeom prst="rect">
            <a:avLst/>
          </a:prstGeom>
          <a:noFill/>
          <a:ln w="12700">
            <a:solidFill>
              <a:prstClr val="black"/>
            </a:solidFill>
          </a:ln>
        </p:spPr>
        <p:txBody>
          <a:bodyPr vert="horz" lIns="91440" tIns="45720" rIns="91440" bIns="45720" rtlCol="0" anchor="ctr"/>
          <a:lstStyle/>
          <a:p>
            <a:endParaRPr lang="en-US"/>
          </a:p>
        </p:txBody>
      </p:sp>
      <p:sp>
        <p:nvSpPr>
          <p:cNvPr id="5" name="Notes Placeholder 4"/>
          <p:cNvSpPr>
            <a:spLocks noGrp="1"/>
          </p:cNvSpPr>
          <p:nvPr>
            <p:ph type="body" sz="quarter" idx="3"/>
          </p:nvPr>
        </p:nvSpPr>
        <p:spPr>
          <a:xfrm>
            <a:off x="685800" y="4400550"/>
            <a:ext cx="5486400" cy="3600450"/>
          </a:xfrm>
          <a:prstGeom prst="rect">
            <a:avLst/>
          </a:prstGeom>
        </p:spPr>
        <p:txBody>
          <a:bodyPr vert="horz" lIns="91440" tIns="45720" rIns="91440" bIns="45720" rtlCol="0"/>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6" name="Footer Placeholder 5"/>
          <p:cNvSpPr>
            <a:spLocks noGrp="1"/>
          </p:cNvSpPr>
          <p:nvPr>
            <p:ph type="ftr" sz="quarter" idx="4"/>
          </p:nvPr>
        </p:nvSpPr>
        <p:spPr>
          <a:xfrm>
            <a:off x="0" y="8685213"/>
            <a:ext cx="2971800" cy="458787"/>
          </a:xfrm>
          <a:prstGeom prst="rect">
            <a:avLst/>
          </a:prstGeom>
        </p:spPr>
        <p:txBody>
          <a:bodyPr vert="horz" lIns="91440" tIns="45720" rIns="91440" bIns="45720" rtlCol="0" anchor="b"/>
          <a:lstStyle>
            <a:lvl1pPr algn="l">
              <a:defRPr sz="1200"/>
            </a:lvl1pPr>
          </a:lstStyle>
          <a:p>
            <a:endParaRPr lang="en-US"/>
          </a:p>
        </p:txBody>
      </p:sp>
      <p:sp>
        <p:nvSpPr>
          <p:cNvPr id="7" name="Slide Number Placeholder 6"/>
          <p:cNvSpPr>
            <a:spLocks noGrp="1"/>
          </p:cNvSpPr>
          <p:nvPr>
            <p:ph type="sldNum" sz="quarter" idx="5"/>
          </p:nvPr>
        </p:nvSpPr>
        <p:spPr>
          <a:xfrm>
            <a:off x="3884613" y="8685213"/>
            <a:ext cx="2971800" cy="458787"/>
          </a:xfrm>
          <a:prstGeom prst="rect">
            <a:avLst/>
          </a:prstGeom>
        </p:spPr>
        <p:txBody>
          <a:bodyPr vert="horz" lIns="91440" tIns="45720" rIns="91440" bIns="45720" rtlCol="0" anchor="b"/>
          <a:lstStyle>
            <a:lvl1pPr algn="r">
              <a:defRPr sz="1200"/>
            </a:lvl1pPr>
          </a:lstStyle>
          <a:p>
            <a:fld id="{E98EFB65-0F8B-E048-AD81-7B4FCDDD95B0}" type="slidenum">
              <a:rPr lang="en-US" smtClean="0"/>
              <a:t>‹#›</a:t>
            </a:fld>
            <a:endParaRPr lang="en-US"/>
          </a:p>
        </p:txBody>
      </p:sp>
    </p:spTree>
    <p:extLst>
      <p:ext uri="{BB962C8B-B14F-4D97-AF65-F5344CB8AC3E}">
        <p14:creationId xmlns:p14="http://schemas.microsoft.com/office/powerpoint/2010/main" val="1599537703"/>
      </p:ext>
    </p:extLst>
  </p:cSld>
  <p:clrMap bg1="lt1" tx1="dk1" bg2="lt2" tx2="dk2" accent1="accent1" accent2="accent2" accent3="accent3" accent4="accent4" accent5="accent5" accent6="accent6" hlink="hlink" folHlink="folHlink"/>
  <p:notesStyle>
    <a:lvl1pPr marL="0" algn="l" defTabSz="914400" rtl="0" eaLnBrk="1" latinLnBrk="0" hangingPunct="1">
      <a:defRPr sz="1200" kern="1200">
        <a:solidFill>
          <a:schemeClr val="tx1"/>
        </a:solidFill>
        <a:latin typeface="+mn-lt"/>
        <a:ea typeface="+mn-ea"/>
        <a:cs typeface="+mn-cs"/>
      </a:defRPr>
    </a:lvl1pPr>
    <a:lvl2pPr marL="457200" algn="l" defTabSz="914400" rtl="0" eaLnBrk="1" latinLnBrk="0" hangingPunct="1">
      <a:defRPr sz="1200" kern="1200">
        <a:solidFill>
          <a:schemeClr val="tx1"/>
        </a:solidFill>
        <a:latin typeface="+mn-lt"/>
        <a:ea typeface="+mn-ea"/>
        <a:cs typeface="+mn-cs"/>
      </a:defRPr>
    </a:lvl2pPr>
    <a:lvl3pPr marL="914400" algn="l" defTabSz="914400" rtl="0" eaLnBrk="1" latinLnBrk="0" hangingPunct="1">
      <a:defRPr sz="1200" kern="1200">
        <a:solidFill>
          <a:schemeClr val="tx1"/>
        </a:solidFill>
        <a:latin typeface="+mn-lt"/>
        <a:ea typeface="+mn-ea"/>
        <a:cs typeface="+mn-cs"/>
      </a:defRPr>
    </a:lvl3pPr>
    <a:lvl4pPr marL="1371600" algn="l" defTabSz="914400" rtl="0" eaLnBrk="1" latinLnBrk="0" hangingPunct="1">
      <a:defRPr sz="1200" kern="1200">
        <a:solidFill>
          <a:schemeClr val="tx1"/>
        </a:solidFill>
        <a:latin typeface="+mn-lt"/>
        <a:ea typeface="+mn-ea"/>
        <a:cs typeface="+mn-cs"/>
      </a:defRPr>
    </a:lvl4pPr>
    <a:lvl5pPr marL="1828800" algn="l" defTabSz="914400" rtl="0" eaLnBrk="1" latinLnBrk="0" hangingPunct="1">
      <a:defRPr sz="1200" kern="1200">
        <a:solidFill>
          <a:schemeClr val="tx1"/>
        </a:solidFill>
        <a:latin typeface="+mn-lt"/>
        <a:ea typeface="+mn-ea"/>
        <a:cs typeface="+mn-cs"/>
      </a:defRPr>
    </a:lvl5pPr>
    <a:lvl6pPr marL="2286000" algn="l" defTabSz="914400" rtl="0" eaLnBrk="1" latinLnBrk="0" hangingPunct="1">
      <a:defRPr sz="1200" kern="1200">
        <a:solidFill>
          <a:schemeClr val="tx1"/>
        </a:solidFill>
        <a:latin typeface="+mn-lt"/>
        <a:ea typeface="+mn-ea"/>
        <a:cs typeface="+mn-cs"/>
      </a:defRPr>
    </a:lvl6pPr>
    <a:lvl7pPr marL="2743200" algn="l" defTabSz="914400" rtl="0" eaLnBrk="1" latinLnBrk="0" hangingPunct="1">
      <a:defRPr sz="1200" kern="1200">
        <a:solidFill>
          <a:schemeClr val="tx1"/>
        </a:solidFill>
        <a:latin typeface="+mn-lt"/>
        <a:ea typeface="+mn-ea"/>
        <a:cs typeface="+mn-cs"/>
      </a:defRPr>
    </a:lvl7pPr>
    <a:lvl8pPr marL="3200400" algn="l" defTabSz="914400" rtl="0" eaLnBrk="1" latinLnBrk="0" hangingPunct="1">
      <a:defRPr sz="1200" kern="1200">
        <a:solidFill>
          <a:schemeClr val="tx1"/>
        </a:solidFill>
        <a:latin typeface="+mn-lt"/>
        <a:ea typeface="+mn-ea"/>
        <a:cs typeface="+mn-cs"/>
      </a:defRPr>
    </a:lvl8pPr>
    <a:lvl9pPr marL="3657600" algn="l" defTabSz="914400" rtl="0" eaLnBrk="1" latinLnBrk="0" hangingPunct="1">
      <a:defRPr sz="1200" kern="1200">
        <a:solidFill>
          <a:schemeClr val="tx1"/>
        </a:solidFill>
        <a:latin typeface="+mn-lt"/>
        <a:ea typeface="+mn-ea"/>
        <a:cs typeface="+mn-cs"/>
      </a:defRPr>
    </a:lvl9pPr>
  </p:notesStyle>
</p:notesMaster>
</file>

<file path=ppt/notesSlides/_rels/notesSlide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7.xml"/></Relationships>
</file>

<file path=ppt/notesSlides/_rels/notesSlide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8.xml"/></Relationships>
</file>

<file path=ppt/notesSlides/_rels/notesSlide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9.xml"/></Relationships>
</file>

<file path=ppt/notesSlides/_rels/notesSlide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0.xml"/></Relationships>
</file>

<file path=ppt/notesSlides/_rels/notesSlide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1.xml"/></Relationships>
</file>

<file path=ppt/notesSlides/_rels/notesSlide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2.xml"/></Relationships>
</file>

<file path=ppt/notesSlides/_rels/notesSlide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3.xml"/></Relationships>
</file>

<file path=ppt/notesSlides/_rels/notesSlide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5.xml"/></Relationships>
</file>

<file path=ppt/notesSlides/_rels/notesSlide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6.xml"/></Relationships>
</file>

<file path=ppt/notesSlides/_rels/notesSlide1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7.xml"/></Relationships>
</file>

<file path=ppt/notesSlides/_rels/notesSlide1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8.xml"/></Relationships>
</file>

<file path=ppt/notesSlides/_rels/notesSlide1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19.xml"/></Relationships>
</file>

<file path=ppt/notesSlides/_rels/notesSlide1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0.xml"/></Relationships>
</file>

<file path=ppt/notesSlides/_rels/notesSlide1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2.xml"/><Relationship Id="rId3" Type="http://schemas.openxmlformats.org/officeDocument/2006/relationships/hyperlink" Target="https://mashable.com/2017/04/27/anita-sakeesian-end-of-tropes-vs-women-video-games/" TargetMode="External"/></Relationships>
</file>

<file path=ppt/notesSlides/_rels/notesSlide1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3.xml"/></Relationships>
</file>

<file path=ppt/notesSlides/_rels/notesSlide1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4.xml"/></Relationships>
</file>

<file path=ppt/notesSlides/_rels/notesSlide17.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5.xml"/></Relationships>
</file>

<file path=ppt/notesSlides/_rels/notesSlide18.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6.xml"/></Relationships>
</file>

<file path=ppt/notesSlides/_rels/notesSlide19.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7.xml"/></Relationships>
</file>

<file path=ppt/notesSlides/_rels/notesSlide20.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8.xml"/></Relationships>
</file>

<file path=ppt/notesSlides/_rels/notesSlide21.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29.xml"/></Relationships>
</file>

<file path=ppt/notesSlides/_rels/notesSlide22.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0.xml"/></Relationships>
</file>

<file path=ppt/notesSlides/_rels/notesSlide23.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1.xml"/></Relationships>
</file>

<file path=ppt/notesSlides/_rels/notesSlide24.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2.xml"/></Relationships>
</file>

<file path=ppt/notesSlides/_rels/notesSlide25.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3.xml"/></Relationships>
</file>

<file path=ppt/notesSlides/_rels/notesSlide26.xml.rels><?xml version="1.0" encoding="UTF-8" standalone="yes"?>
<Relationships xmlns="http://schemas.openxmlformats.org/package/2006/relationships"><Relationship Id="rId1" Type="http://schemas.openxmlformats.org/officeDocument/2006/relationships/notesMaster" Target="../notesMasters/notesMaster1.xml"/><Relationship Id="rId2" Type="http://schemas.openxmlformats.org/officeDocument/2006/relationships/slide" Target="../slides/slide34.xml"/></Relationships>
</file>

<file path=ppt/notesSlides/notesSlide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err="1" smtClean="0"/>
              <a:t>Drouin</a:t>
            </a:r>
            <a:r>
              <a:rPr lang="en-US" dirty="0" smtClean="0"/>
              <a:t>, M., Miller, D., </a:t>
            </a:r>
            <a:r>
              <a:rPr lang="en-US" dirty="0" err="1" smtClean="0"/>
              <a:t>Wehle</a:t>
            </a:r>
            <a:r>
              <a:rPr lang="en-US" dirty="0" smtClean="0"/>
              <a:t>, S. M., &amp; Hernandez, E. (2016). Why do people lie online? “Because everyone lies on the internet”. </a:t>
            </a:r>
            <a:r>
              <a:rPr lang="en-US" i="1" dirty="0" smtClean="0"/>
              <a:t>Computers in Human Behavior</a:t>
            </a:r>
            <a:r>
              <a:rPr lang="en-US" dirty="0" smtClean="0"/>
              <a:t>, </a:t>
            </a:r>
            <a:r>
              <a:rPr lang="en-US" i="1" dirty="0" smtClean="0"/>
              <a:t>64</a:t>
            </a:r>
            <a:r>
              <a:rPr lang="en-US" dirty="0" smtClean="0"/>
              <a:t>, 134-142.</a:t>
            </a:r>
          </a:p>
          <a:p>
            <a:endParaRPr lang="en-US" dirty="0" smtClean="0"/>
          </a:p>
          <a:p>
            <a:r>
              <a:rPr lang="en-US" dirty="0" smtClean="0"/>
              <a:t>http://</a:t>
            </a:r>
            <a:r>
              <a:rPr lang="en-US" dirty="0" err="1" smtClean="0"/>
              <a:t>www.cbc.ca</a:t>
            </a:r>
            <a:r>
              <a:rPr lang="en-US" dirty="0" smtClean="0"/>
              <a:t>/news/technology/misenere-internet-lies-1.3732328</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7</a:t>
            </a:fld>
            <a:endParaRPr lang="en-US"/>
          </a:p>
        </p:txBody>
      </p:sp>
    </p:spTree>
    <p:extLst>
      <p:ext uri="{BB962C8B-B14F-4D97-AF65-F5344CB8AC3E}">
        <p14:creationId xmlns:p14="http://schemas.microsoft.com/office/powerpoint/2010/main" val="2069653163"/>
      </p:ext>
    </p:extLst>
  </p:cSld>
  <p:clrMapOvr>
    <a:masterClrMapping/>
  </p:clrMapOvr>
</p:notes>
</file>

<file path=ppt/notesSlides/notesSlide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dirty="0" smtClean="0"/>
              <a:t>Source:</a:t>
            </a:r>
            <a:r>
              <a:rPr lang="en-US" baseline="0" dirty="0" smtClean="0"/>
              <a:t> </a:t>
            </a:r>
            <a:r>
              <a:rPr lang="en-US" sz="1200" kern="1200" dirty="0" smtClean="0">
                <a:solidFill>
                  <a:schemeClr val="tx1"/>
                </a:solidFill>
                <a:effectLst/>
                <a:latin typeface="+mn-lt"/>
                <a:ea typeface="+mn-ea"/>
                <a:cs typeface="+mn-cs"/>
              </a:rPr>
              <a:t>Jensen, Klaus Bruhn Social Media and the Struggle for Society. Social Media + Society. 1(1) 1-2.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8</a:t>
            </a:fld>
            <a:endParaRPr lang="en-US"/>
          </a:p>
        </p:txBody>
      </p:sp>
    </p:spTree>
    <p:extLst>
      <p:ext uri="{BB962C8B-B14F-4D97-AF65-F5344CB8AC3E}">
        <p14:creationId xmlns:p14="http://schemas.microsoft.com/office/powerpoint/2010/main" val="1838644807"/>
      </p:ext>
    </p:extLst>
  </p:cSld>
  <p:clrMapOvr>
    <a:masterClrMapping/>
  </p:clrMapOvr>
</p:notes>
</file>

<file path=ppt/notesSlides/notesSlide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baseline="0" dirty="0" smtClean="0"/>
              <a:t>Hyperlinked in trolling photo: </a:t>
            </a:r>
            <a:r>
              <a:rPr lang="en-US" b="1" dirty="0" smtClean="0"/>
              <a:t>The world's greatest internet troll explains his craft (https://</a:t>
            </a:r>
            <a:r>
              <a:rPr lang="en-US" b="1" dirty="0" err="1" smtClean="0"/>
              <a:t>www.youtube.com</a:t>
            </a:r>
            <a:r>
              <a:rPr lang="en-US" b="1" dirty="0" smtClean="0"/>
              <a:t>/</a:t>
            </a:r>
            <a:r>
              <a:rPr lang="en-US" b="1" dirty="0" err="1" smtClean="0"/>
              <a:t>watch?v</a:t>
            </a:r>
            <a:r>
              <a:rPr lang="en-US" b="1" dirty="0" smtClean="0"/>
              <a:t>=us4Eti0UmDI)</a:t>
            </a:r>
            <a:r>
              <a:rPr lang="en-US" b="1" baseline="0" dirty="0" smtClean="0"/>
              <a:t> </a:t>
            </a:r>
            <a:endParaRPr lang="en-US" b="1"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9</a:t>
            </a:fld>
            <a:endParaRPr lang="en-US"/>
          </a:p>
        </p:txBody>
      </p:sp>
    </p:spTree>
    <p:extLst>
      <p:ext uri="{BB962C8B-B14F-4D97-AF65-F5344CB8AC3E}">
        <p14:creationId xmlns:p14="http://schemas.microsoft.com/office/powerpoint/2010/main" val="112786719"/>
      </p:ext>
    </p:extLst>
  </p:cSld>
  <p:clrMapOvr>
    <a:masterClrMapping/>
  </p:clrMapOvr>
</p:notes>
</file>

<file path=ppt/notesSlides/notesSlide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10</a:t>
            </a:fld>
            <a:endParaRPr lang="en-US"/>
          </a:p>
        </p:txBody>
      </p:sp>
    </p:spTree>
    <p:extLst>
      <p:ext uri="{BB962C8B-B14F-4D97-AF65-F5344CB8AC3E}">
        <p14:creationId xmlns:p14="http://schemas.microsoft.com/office/powerpoint/2010/main" val="322355281"/>
      </p:ext>
    </p:extLst>
  </p:cSld>
  <p:clrMapOvr>
    <a:masterClrMapping/>
  </p:clrMapOvr>
</p:notes>
</file>

<file path=ppt/notesSlides/notesSlide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err="1" smtClean="0">
                <a:solidFill>
                  <a:schemeClr val="tx1"/>
                </a:solidFill>
                <a:effectLst/>
                <a:latin typeface="+mn-lt"/>
                <a:ea typeface="+mn-ea"/>
                <a:cs typeface="+mn-cs"/>
              </a:rPr>
              <a:t>Donnath</a:t>
            </a:r>
            <a:r>
              <a:rPr lang="en-US" sz="1200" kern="1200" dirty="0" smtClean="0">
                <a:solidFill>
                  <a:schemeClr val="tx1"/>
                </a:solidFill>
                <a:effectLst/>
                <a:latin typeface="+mn-lt"/>
                <a:ea typeface="+mn-ea"/>
                <a:cs typeface="+mn-cs"/>
              </a:rPr>
              <a:t>, Judith (1999). Identity and Deception in the virtual community. In Smith, M. A., &amp; </a:t>
            </a:r>
            <a:r>
              <a:rPr lang="en-US" sz="1200" kern="1200" dirty="0" err="1" smtClean="0">
                <a:solidFill>
                  <a:schemeClr val="tx1"/>
                </a:solidFill>
                <a:effectLst/>
                <a:latin typeface="+mn-lt"/>
                <a:ea typeface="+mn-ea"/>
                <a:cs typeface="+mn-cs"/>
              </a:rPr>
              <a:t>Kollock</a:t>
            </a:r>
            <a:r>
              <a:rPr lang="en-US" sz="1200" kern="1200" dirty="0" smtClean="0">
                <a:solidFill>
                  <a:schemeClr val="tx1"/>
                </a:solidFill>
                <a:effectLst/>
                <a:latin typeface="+mn-lt"/>
                <a:ea typeface="+mn-ea"/>
                <a:cs typeface="+mn-cs"/>
              </a:rPr>
              <a:t>, P. (1999). Communities in cyberspace. (pp. 29-59). New York, NY: Routledge.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11</a:t>
            </a:fld>
            <a:endParaRPr lang="en-US"/>
          </a:p>
        </p:txBody>
      </p:sp>
    </p:spTree>
    <p:extLst>
      <p:ext uri="{BB962C8B-B14F-4D97-AF65-F5344CB8AC3E}">
        <p14:creationId xmlns:p14="http://schemas.microsoft.com/office/powerpoint/2010/main" val="744259280"/>
      </p:ext>
    </p:extLst>
  </p:cSld>
  <p:clrMapOvr>
    <a:masterClrMapping/>
  </p:clrMapOvr>
</p:notes>
</file>

<file path=ppt/notesSlides/notesSlide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Phillips, Whitney. (2013a, May 20). A Brief History of Trolls. The Daily Dot. Available: http://</a:t>
            </a:r>
            <a:r>
              <a:rPr lang="en-US" sz="1200" kern="1200" dirty="0" err="1" smtClean="0">
                <a:solidFill>
                  <a:schemeClr val="tx1"/>
                </a:solidFill>
                <a:effectLst/>
                <a:latin typeface="+mn-lt"/>
                <a:ea typeface="+mn-ea"/>
                <a:cs typeface="+mn-cs"/>
              </a:rPr>
              <a:t>www.dailydot.com</a:t>
            </a:r>
            <a:r>
              <a:rPr lang="en-US" sz="1200" kern="1200" dirty="0" smtClean="0">
                <a:solidFill>
                  <a:schemeClr val="tx1"/>
                </a:solidFill>
                <a:effectLst/>
                <a:latin typeface="+mn-lt"/>
                <a:ea typeface="+mn-ea"/>
                <a:cs typeface="+mn-cs"/>
              </a:rPr>
              <a:t>/via/</a:t>
            </a:r>
            <a:r>
              <a:rPr lang="en-US" sz="1200" kern="1200" dirty="0" err="1" smtClean="0">
                <a:solidFill>
                  <a:schemeClr val="tx1"/>
                </a:solidFill>
                <a:effectLst/>
                <a:latin typeface="+mn-lt"/>
                <a:ea typeface="+mn-ea"/>
                <a:cs typeface="+mn-cs"/>
              </a:rPr>
              <a:t>phillips</a:t>
            </a:r>
            <a:r>
              <a:rPr lang="en-US" sz="1200" kern="1200" dirty="0" smtClean="0">
                <a:solidFill>
                  <a:schemeClr val="tx1"/>
                </a:solidFill>
                <a:effectLst/>
                <a:latin typeface="+mn-lt"/>
                <a:ea typeface="+mn-ea"/>
                <a:cs typeface="+mn-cs"/>
              </a:rPr>
              <a:t>-brief-history-of-trolls/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12</a:t>
            </a:fld>
            <a:endParaRPr lang="en-US"/>
          </a:p>
        </p:txBody>
      </p:sp>
    </p:spTree>
    <p:extLst>
      <p:ext uri="{BB962C8B-B14F-4D97-AF65-F5344CB8AC3E}">
        <p14:creationId xmlns:p14="http://schemas.microsoft.com/office/powerpoint/2010/main" val="1201691221"/>
      </p:ext>
    </p:extLst>
  </p:cSld>
  <p:clrMapOvr>
    <a:masterClrMapping/>
  </p:clrMapOvr>
</p:notes>
</file>

<file path=ppt/notesSlides/notesSlide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13</a:t>
            </a:fld>
            <a:endParaRPr lang="en-US"/>
          </a:p>
        </p:txBody>
      </p:sp>
    </p:spTree>
    <p:extLst>
      <p:ext uri="{BB962C8B-B14F-4D97-AF65-F5344CB8AC3E}">
        <p14:creationId xmlns:p14="http://schemas.microsoft.com/office/powerpoint/2010/main" val="1999734636"/>
      </p:ext>
    </p:extLst>
  </p:cSld>
  <p:clrMapOvr>
    <a:masterClrMapping/>
  </p:clrMapOvr>
</p:notes>
</file>

<file path=ppt/notesSlides/notesSlide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www.psychologytoday.com</a:t>
            </a:r>
            <a:r>
              <a:rPr lang="en-US" dirty="0" smtClean="0"/>
              <a:t>/us/blog/better-living-technology/201408/why-the-online-trolls-troll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15</a:t>
            </a:fld>
            <a:endParaRPr lang="en-US"/>
          </a:p>
        </p:txBody>
      </p:sp>
    </p:spTree>
    <p:extLst>
      <p:ext uri="{BB962C8B-B14F-4D97-AF65-F5344CB8AC3E}">
        <p14:creationId xmlns:p14="http://schemas.microsoft.com/office/powerpoint/2010/main" val="445303737"/>
      </p:ext>
    </p:extLst>
  </p:cSld>
  <p:clrMapOvr>
    <a:masterClrMapping/>
  </p:clrMapOvr>
</p:notes>
</file>

<file path=ppt/notesSlides/notesSlide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16</a:t>
            </a:fld>
            <a:endParaRPr lang="en-US"/>
          </a:p>
        </p:txBody>
      </p:sp>
    </p:spTree>
    <p:extLst>
      <p:ext uri="{BB962C8B-B14F-4D97-AF65-F5344CB8AC3E}">
        <p14:creationId xmlns:p14="http://schemas.microsoft.com/office/powerpoint/2010/main" val="213147559"/>
      </p:ext>
    </p:extLst>
  </p:cSld>
  <p:clrMapOvr>
    <a:masterClrMapping/>
  </p:clrMapOvr>
</p:notes>
</file>

<file path=ppt/notesSlides/notesSlide1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17</a:t>
            </a:fld>
            <a:endParaRPr lang="en-US"/>
          </a:p>
        </p:txBody>
      </p:sp>
    </p:spTree>
    <p:extLst>
      <p:ext uri="{BB962C8B-B14F-4D97-AF65-F5344CB8AC3E}">
        <p14:creationId xmlns:p14="http://schemas.microsoft.com/office/powerpoint/2010/main" val="1875766824"/>
      </p:ext>
    </p:extLst>
  </p:cSld>
  <p:clrMapOvr>
    <a:masterClrMapping/>
  </p:clrMapOvr>
</p:notes>
</file>

<file path=ppt/notesSlides/notesSlide1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Hyperlink in</a:t>
            </a:r>
            <a:r>
              <a:rPr lang="en-US" baseline="0" dirty="0" smtClean="0"/>
              <a:t> the photo that explains online disinhibition effect: https://</a:t>
            </a:r>
            <a:r>
              <a:rPr lang="en-US" baseline="0" dirty="0" err="1" smtClean="0"/>
              <a:t>academicearth.org</a:t>
            </a:r>
            <a:r>
              <a:rPr lang="en-US" baseline="0" dirty="0" smtClean="0"/>
              <a:t>/electives/psychology-internet-troll/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18</a:t>
            </a:fld>
            <a:endParaRPr lang="en-US"/>
          </a:p>
        </p:txBody>
      </p:sp>
    </p:spTree>
    <p:extLst>
      <p:ext uri="{BB962C8B-B14F-4D97-AF65-F5344CB8AC3E}">
        <p14:creationId xmlns:p14="http://schemas.microsoft.com/office/powerpoint/2010/main" val="1655712298"/>
      </p:ext>
    </p:extLst>
  </p:cSld>
  <p:clrMapOvr>
    <a:masterClrMapping/>
  </p:clrMapOvr>
</p:notes>
</file>

<file path=ppt/notesSlides/notesSlide1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a:t>
            </a:r>
            <a:r>
              <a:rPr lang="en-US" dirty="0" err="1" smtClean="0"/>
              <a:t>www.cbc.ca</a:t>
            </a:r>
            <a:r>
              <a:rPr lang="en-US" dirty="0" smtClean="0"/>
              <a:t>/news/world/russia-trolls-internet-fake-news-1.4562526</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19</a:t>
            </a:fld>
            <a:endParaRPr lang="en-US"/>
          </a:p>
        </p:txBody>
      </p:sp>
    </p:spTree>
    <p:extLst>
      <p:ext uri="{BB962C8B-B14F-4D97-AF65-F5344CB8AC3E}">
        <p14:creationId xmlns:p14="http://schemas.microsoft.com/office/powerpoint/2010/main" val="1352321577"/>
      </p:ext>
    </p:extLst>
  </p:cSld>
  <p:clrMapOvr>
    <a:masterClrMapping/>
  </p:clrMapOvr>
</p:notes>
</file>

<file path=ppt/notesSlides/notesSlide1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mashable.com</a:t>
            </a:r>
            <a:r>
              <a:rPr lang="en-US" dirty="0" smtClean="0"/>
              <a:t>/2018/04/03/</a:t>
            </a:r>
            <a:r>
              <a:rPr lang="en-US" dirty="0" err="1" smtClean="0"/>
              <a:t>youtube</a:t>
            </a:r>
            <a:r>
              <a:rPr lang="en-US" dirty="0" smtClean="0"/>
              <a:t>-shooting-trolling-fake-news/#Eoaw0MrRvuqm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20</a:t>
            </a:fld>
            <a:endParaRPr lang="en-US"/>
          </a:p>
        </p:txBody>
      </p:sp>
    </p:spTree>
    <p:extLst>
      <p:ext uri="{BB962C8B-B14F-4D97-AF65-F5344CB8AC3E}">
        <p14:creationId xmlns:p14="http://schemas.microsoft.com/office/powerpoint/2010/main" val="1185543470"/>
      </p:ext>
    </p:extLst>
  </p:cSld>
  <p:clrMapOvr>
    <a:masterClrMapping/>
  </p:clrMapOvr>
</p:notes>
</file>

<file path=ppt/notesSlides/notesSlide1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Before any information about the shooter was released, one Twitter account which has since been suspended, falsely claimed the shooter was Anita </a:t>
            </a:r>
            <a:r>
              <a:rPr lang="en-US" dirty="0" err="1" smtClean="0"/>
              <a:t>Sarkeesian</a:t>
            </a:r>
            <a:r>
              <a:rPr lang="en-US" dirty="0" smtClean="0"/>
              <a:t>, a </a:t>
            </a:r>
            <a:r>
              <a:rPr lang="en-US" dirty="0" smtClean="0">
                <a:hlinkClick r:id="rId3"/>
              </a:rPr>
              <a:t>GamerGate victim.</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22</a:t>
            </a:fld>
            <a:endParaRPr lang="en-US"/>
          </a:p>
        </p:txBody>
      </p:sp>
    </p:spTree>
    <p:extLst>
      <p:ext uri="{BB962C8B-B14F-4D97-AF65-F5344CB8AC3E}">
        <p14:creationId xmlns:p14="http://schemas.microsoft.com/office/powerpoint/2010/main" val="1459178573"/>
      </p:ext>
    </p:extLst>
  </p:cSld>
  <p:clrMapOvr>
    <a:masterClrMapping/>
  </p:clrMapOvr>
</p:notes>
</file>

<file path=ppt/notesSlides/notesSlide1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dirty="0" smtClean="0"/>
              <a:t>https://</a:t>
            </a:r>
            <a:r>
              <a:rPr lang="en-US" dirty="0" err="1" smtClean="0"/>
              <a:t>www.nytimes.com</a:t>
            </a:r>
            <a:r>
              <a:rPr lang="en-US" dirty="0" smtClean="0"/>
              <a:t>/2001/05/31/technology/a-beautiful-life-an-early-death-a-fraud-</a:t>
            </a:r>
            <a:r>
              <a:rPr lang="en-US" dirty="0" err="1" smtClean="0"/>
              <a:t>exposed.html</a:t>
            </a:r>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23</a:t>
            </a:fld>
            <a:endParaRPr lang="en-US"/>
          </a:p>
        </p:txBody>
      </p:sp>
    </p:spTree>
    <p:extLst>
      <p:ext uri="{BB962C8B-B14F-4D97-AF65-F5344CB8AC3E}">
        <p14:creationId xmlns:p14="http://schemas.microsoft.com/office/powerpoint/2010/main" val="1298121307"/>
      </p:ext>
    </p:extLst>
  </p:cSld>
  <p:clrMapOvr>
    <a:masterClrMapping/>
  </p:clrMapOvr>
</p:notes>
</file>

<file path=ppt/notesSlides/notesSlide1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London, UK: Routledge.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24</a:t>
            </a:fld>
            <a:endParaRPr lang="en-US"/>
          </a:p>
        </p:txBody>
      </p:sp>
    </p:spTree>
    <p:extLst>
      <p:ext uri="{BB962C8B-B14F-4D97-AF65-F5344CB8AC3E}">
        <p14:creationId xmlns:p14="http://schemas.microsoft.com/office/powerpoint/2010/main" val="1217689754"/>
      </p:ext>
    </p:extLst>
  </p:cSld>
  <p:clrMapOvr>
    <a:masterClrMapping/>
  </p:clrMapOvr>
</p:notes>
</file>

<file path=ppt/notesSlides/notesSlide17.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25</a:t>
            </a:fld>
            <a:endParaRPr lang="en-US"/>
          </a:p>
        </p:txBody>
      </p:sp>
    </p:spTree>
    <p:extLst>
      <p:ext uri="{BB962C8B-B14F-4D97-AF65-F5344CB8AC3E}">
        <p14:creationId xmlns:p14="http://schemas.microsoft.com/office/powerpoint/2010/main" val="177517342"/>
      </p:ext>
    </p:extLst>
  </p:cSld>
  <p:clrMapOvr>
    <a:masterClrMapping/>
  </p:clrMapOvr>
</p:notes>
</file>

<file path=ppt/notesSlides/notesSlide18.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26</a:t>
            </a:fld>
            <a:endParaRPr lang="en-US"/>
          </a:p>
        </p:txBody>
      </p:sp>
    </p:spTree>
    <p:extLst>
      <p:ext uri="{BB962C8B-B14F-4D97-AF65-F5344CB8AC3E}">
        <p14:creationId xmlns:p14="http://schemas.microsoft.com/office/powerpoint/2010/main" val="2071467644"/>
      </p:ext>
    </p:extLst>
  </p:cSld>
  <p:clrMapOvr>
    <a:masterClrMapping/>
  </p:clrMapOvr>
</p:notes>
</file>

<file path=ppt/notesSlides/notesSlide19.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pPr marL="0" marR="0" indent="0" algn="l" defTabSz="914400" rtl="0" eaLnBrk="1" fontAlgn="auto" latinLnBrk="0" hangingPunct="1">
              <a:lnSpc>
                <a:spcPct val="100000"/>
              </a:lnSpc>
              <a:spcBef>
                <a:spcPts val="0"/>
              </a:spcBef>
              <a:spcAft>
                <a:spcPts val="0"/>
              </a:spcAft>
              <a:buClrTx/>
              <a:buSzTx/>
              <a:buFontTx/>
              <a:buNone/>
              <a:tabLst/>
              <a:defRPr/>
            </a:pPr>
            <a:r>
              <a:rPr lang="en-US" sz="1200" kern="1200" dirty="0" smtClean="0">
                <a:solidFill>
                  <a:schemeClr val="tx1"/>
                </a:solidFill>
                <a:effectLst/>
                <a:latin typeface="+mn-lt"/>
                <a:ea typeface="+mn-ea"/>
                <a:cs typeface="+mn-cs"/>
              </a:rPr>
              <a:t>Nakamura, Lisa. (2000). “Race in/for Cyberspace: Identity Tourism and Racial Passing on the </a:t>
            </a:r>
            <a:r>
              <a:rPr lang="en-US" sz="1200" kern="1200" dirty="0" err="1" smtClean="0">
                <a:solidFill>
                  <a:schemeClr val="tx1"/>
                </a:solidFill>
                <a:effectLst/>
                <a:latin typeface="+mn-lt"/>
                <a:ea typeface="+mn-ea"/>
                <a:cs typeface="+mn-cs"/>
              </a:rPr>
              <a:t>Interent</a:t>
            </a:r>
            <a:r>
              <a:rPr lang="en-US" sz="1200" kern="1200" dirty="0" smtClean="0">
                <a:solidFill>
                  <a:schemeClr val="tx1"/>
                </a:solidFill>
                <a:effectLst/>
                <a:latin typeface="+mn-lt"/>
                <a:ea typeface="+mn-ea"/>
                <a:cs typeface="+mn-cs"/>
              </a:rPr>
              <a:t>”. In Bell, David and Kennedy Barbara M. (</a:t>
            </a:r>
            <a:r>
              <a:rPr lang="en-US" sz="1200" kern="1200" dirty="0" err="1" smtClean="0">
                <a:solidFill>
                  <a:schemeClr val="tx1"/>
                </a:solidFill>
                <a:effectLst/>
                <a:latin typeface="+mn-lt"/>
                <a:ea typeface="+mn-ea"/>
                <a:cs typeface="+mn-cs"/>
              </a:rPr>
              <a:t>eds</a:t>
            </a:r>
            <a:r>
              <a:rPr lang="en-US" sz="1200" kern="1200" dirty="0" smtClean="0">
                <a:solidFill>
                  <a:schemeClr val="tx1"/>
                </a:solidFill>
                <a:effectLst/>
                <a:latin typeface="+mn-lt"/>
                <a:ea typeface="+mn-ea"/>
                <a:cs typeface="+mn-cs"/>
              </a:rPr>
              <a:t>), The </a:t>
            </a:r>
            <a:r>
              <a:rPr lang="en-US" sz="1200" kern="1200" dirty="0" err="1" smtClean="0">
                <a:solidFill>
                  <a:schemeClr val="tx1"/>
                </a:solidFill>
                <a:effectLst/>
                <a:latin typeface="+mn-lt"/>
                <a:ea typeface="+mn-ea"/>
                <a:cs typeface="+mn-cs"/>
              </a:rPr>
              <a:t>Cybercultures</a:t>
            </a:r>
            <a:r>
              <a:rPr lang="en-US" sz="1200" kern="1200" dirty="0" smtClean="0">
                <a:solidFill>
                  <a:schemeClr val="tx1"/>
                </a:solidFill>
                <a:effectLst/>
                <a:latin typeface="+mn-lt"/>
                <a:ea typeface="+mn-ea"/>
                <a:cs typeface="+mn-cs"/>
              </a:rPr>
              <a:t> Reader. (pp 712-720). </a:t>
            </a:r>
            <a:r>
              <a:rPr lang="en-US" sz="1200" kern="1200" smtClean="0">
                <a:solidFill>
                  <a:schemeClr val="tx1"/>
                </a:solidFill>
                <a:effectLst/>
                <a:latin typeface="+mn-lt"/>
                <a:ea typeface="+mn-ea"/>
                <a:cs typeface="+mn-cs"/>
              </a:rPr>
              <a:t>London, UK: Routledge. </a:t>
            </a:r>
            <a:endParaRPr lang="en-US" smtClean="0"/>
          </a:p>
          <a:p>
            <a:endParaRPr lang="en-US"/>
          </a:p>
        </p:txBody>
      </p:sp>
      <p:sp>
        <p:nvSpPr>
          <p:cNvPr id="4" name="Slide Number Placeholder 3"/>
          <p:cNvSpPr>
            <a:spLocks noGrp="1"/>
          </p:cNvSpPr>
          <p:nvPr>
            <p:ph type="sldNum" sz="quarter" idx="10"/>
          </p:nvPr>
        </p:nvSpPr>
        <p:spPr/>
        <p:txBody>
          <a:bodyPr/>
          <a:lstStyle/>
          <a:p>
            <a:fld id="{E98EFB65-0F8B-E048-AD81-7B4FCDDD95B0}" type="slidenum">
              <a:rPr lang="en-US" smtClean="0"/>
              <a:t>27</a:t>
            </a:fld>
            <a:endParaRPr lang="en-US"/>
          </a:p>
        </p:txBody>
      </p:sp>
    </p:spTree>
    <p:extLst>
      <p:ext uri="{BB962C8B-B14F-4D97-AF65-F5344CB8AC3E}">
        <p14:creationId xmlns:p14="http://schemas.microsoft.com/office/powerpoint/2010/main" val="1205181540"/>
      </p:ext>
    </p:extLst>
  </p:cSld>
  <p:clrMapOvr>
    <a:masterClrMapping/>
  </p:clrMapOvr>
</p:notes>
</file>

<file path=ppt/notesSlides/notesSlide20.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28</a:t>
            </a:fld>
            <a:endParaRPr lang="en-US"/>
          </a:p>
        </p:txBody>
      </p:sp>
    </p:spTree>
    <p:extLst>
      <p:ext uri="{BB962C8B-B14F-4D97-AF65-F5344CB8AC3E}">
        <p14:creationId xmlns:p14="http://schemas.microsoft.com/office/powerpoint/2010/main" val="1593366202"/>
      </p:ext>
    </p:extLst>
  </p:cSld>
  <p:clrMapOvr>
    <a:masterClrMapping/>
  </p:clrMapOvr>
</p:notes>
</file>

<file path=ppt/notesSlides/notesSlide21.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r>
              <a:rPr lang="en-US" sz="1200" kern="1200" dirty="0" smtClean="0">
                <a:solidFill>
                  <a:schemeClr val="tx1"/>
                </a:solidFill>
                <a:effectLst/>
                <a:latin typeface="+mn-lt"/>
                <a:ea typeface="+mn-ea"/>
                <a:cs typeface="+mn-cs"/>
              </a:rPr>
              <a:t>Bergstrom, Kelly. (2011). “Don’t feed the troll”: Shutting down debate about community expectations on </a:t>
            </a:r>
            <a:r>
              <a:rPr lang="en-US" sz="1200" kern="1200" dirty="0" err="1" smtClean="0">
                <a:solidFill>
                  <a:schemeClr val="tx1"/>
                </a:solidFill>
                <a:effectLst/>
                <a:latin typeface="+mn-lt"/>
                <a:ea typeface="+mn-ea"/>
                <a:cs typeface="+mn-cs"/>
              </a:rPr>
              <a:t>Reddit.com</a:t>
            </a:r>
            <a:r>
              <a:rPr lang="en-US" sz="1200" kern="1200" dirty="0" smtClean="0">
                <a:solidFill>
                  <a:schemeClr val="tx1"/>
                </a:solidFill>
                <a:effectLst/>
                <a:latin typeface="+mn-lt"/>
                <a:ea typeface="+mn-ea"/>
                <a:cs typeface="+mn-cs"/>
              </a:rPr>
              <a:t>. </a:t>
            </a:r>
            <a:r>
              <a:rPr lang="en-US" sz="1200" i="1" kern="1200" dirty="0" smtClean="0">
                <a:solidFill>
                  <a:schemeClr val="tx1"/>
                </a:solidFill>
                <a:effectLst/>
                <a:latin typeface="+mn-lt"/>
                <a:ea typeface="+mn-ea"/>
                <a:cs typeface="+mn-cs"/>
              </a:rPr>
              <a:t>First Monday</a:t>
            </a:r>
            <a:r>
              <a:rPr lang="en-US" sz="1200" kern="1200" dirty="0" smtClean="0">
                <a:solidFill>
                  <a:schemeClr val="tx1"/>
                </a:solidFill>
                <a:effectLst/>
                <a:latin typeface="+mn-lt"/>
                <a:ea typeface="+mn-ea"/>
                <a:cs typeface="+mn-cs"/>
              </a:rPr>
              <a:t>, 16(8). doi:10.5210/fm.v16i8.3498 </a:t>
            </a:r>
            <a:endParaRPr lang="en-US" dirty="0" smtClean="0"/>
          </a:p>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29</a:t>
            </a:fld>
            <a:endParaRPr lang="en-US"/>
          </a:p>
        </p:txBody>
      </p:sp>
    </p:spTree>
    <p:extLst>
      <p:ext uri="{BB962C8B-B14F-4D97-AF65-F5344CB8AC3E}">
        <p14:creationId xmlns:p14="http://schemas.microsoft.com/office/powerpoint/2010/main" val="1141752565"/>
      </p:ext>
    </p:extLst>
  </p:cSld>
  <p:clrMapOvr>
    <a:masterClrMapping/>
  </p:clrMapOvr>
</p:notes>
</file>

<file path=ppt/notesSlides/notesSlide22.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30</a:t>
            </a:fld>
            <a:endParaRPr lang="en-US"/>
          </a:p>
        </p:txBody>
      </p:sp>
    </p:spTree>
    <p:extLst>
      <p:ext uri="{BB962C8B-B14F-4D97-AF65-F5344CB8AC3E}">
        <p14:creationId xmlns:p14="http://schemas.microsoft.com/office/powerpoint/2010/main" val="1650043845"/>
      </p:ext>
    </p:extLst>
  </p:cSld>
  <p:clrMapOvr>
    <a:masterClrMapping/>
  </p:clrMapOvr>
</p:notes>
</file>

<file path=ppt/notesSlides/notesSlide23.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31</a:t>
            </a:fld>
            <a:endParaRPr lang="en-US"/>
          </a:p>
        </p:txBody>
      </p:sp>
    </p:spTree>
    <p:extLst>
      <p:ext uri="{BB962C8B-B14F-4D97-AF65-F5344CB8AC3E}">
        <p14:creationId xmlns:p14="http://schemas.microsoft.com/office/powerpoint/2010/main" val="1060905343"/>
      </p:ext>
    </p:extLst>
  </p:cSld>
  <p:clrMapOvr>
    <a:masterClrMapping/>
  </p:clrMapOvr>
</p:notes>
</file>

<file path=ppt/notesSlides/notesSlide24.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32</a:t>
            </a:fld>
            <a:endParaRPr lang="en-US"/>
          </a:p>
        </p:txBody>
      </p:sp>
    </p:spTree>
    <p:extLst>
      <p:ext uri="{BB962C8B-B14F-4D97-AF65-F5344CB8AC3E}">
        <p14:creationId xmlns:p14="http://schemas.microsoft.com/office/powerpoint/2010/main" val="2968227"/>
      </p:ext>
    </p:extLst>
  </p:cSld>
  <p:clrMapOvr>
    <a:masterClrMapping/>
  </p:clrMapOvr>
</p:notes>
</file>

<file path=ppt/notesSlides/notesSlide25.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33</a:t>
            </a:fld>
            <a:endParaRPr lang="en-US"/>
          </a:p>
        </p:txBody>
      </p:sp>
    </p:spTree>
    <p:extLst>
      <p:ext uri="{BB962C8B-B14F-4D97-AF65-F5344CB8AC3E}">
        <p14:creationId xmlns:p14="http://schemas.microsoft.com/office/powerpoint/2010/main" val="189008210"/>
      </p:ext>
    </p:extLst>
  </p:cSld>
  <p:clrMapOvr>
    <a:masterClrMapping/>
  </p:clrMapOvr>
</p:notes>
</file>

<file path=ppt/notesSlides/notesSlide26.xml><?xml version="1.0" encoding="utf-8"?>
<p:notes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Slide Image Placeholder 1"/>
          <p:cNvSpPr>
            <a:spLocks noGrp="1" noRot="1" noChangeAspect="1"/>
          </p:cNvSpPr>
          <p:nvPr>
            <p:ph type="sldImg"/>
          </p:nvPr>
        </p:nvSpPr>
        <p:spPr/>
      </p:sp>
      <p:sp>
        <p:nvSpPr>
          <p:cNvPr id="3" name="Notes Placeholder 2"/>
          <p:cNvSpPr>
            <a:spLocks noGrp="1"/>
          </p:cNvSpPr>
          <p:nvPr>
            <p:ph type="body" idx="1"/>
          </p:nvPr>
        </p:nvSpPr>
        <p:spPr/>
        <p:txBody>
          <a:bodyPr/>
          <a:lstStyle/>
          <a:p>
            <a:endParaRPr lang="en-US" dirty="0"/>
          </a:p>
        </p:txBody>
      </p:sp>
      <p:sp>
        <p:nvSpPr>
          <p:cNvPr id="4" name="Slide Number Placeholder 3"/>
          <p:cNvSpPr>
            <a:spLocks noGrp="1"/>
          </p:cNvSpPr>
          <p:nvPr>
            <p:ph type="sldNum" sz="quarter" idx="10"/>
          </p:nvPr>
        </p:nvSpPr>
        <p:spPr/>
        <p:txBody>
          <a:bodyPr/>
          <a:lstStyle/>
          <a:p>
            <a:fld id="{E98EFB65-0F8B-E048-AD81-7B4FCDDD95B0}" type="slidenum">
              <a:rPr lang="en-US" smtClean="0"/>
              <a:t>34</a:t>
            </a:fld>
            <a:endParaRPr lang="en-US"/>
          </a:p>
        </p:txBody>
      </p:sp>
    </p:spTree>
    <p:extLst>
      <p:ext uri="{BB962C8B-B14F-4D97-AF65-F5344CB8AC3E}">
        <p14:creationId xmlns:p14="http://schemas.microsoft.com/office/powerpoint/2010/main" val="1975056693"/>
      </p:ext>
    </p:extLst>
  </p:cSld>
  <p:clrMapOvr>
    <a:masterClrMapping/>
  </p:clrMapOvr>
</p:note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CA" smtClean="0"/>
              <a:t>Click to edit Master title style</a:t>
            </a:r>
            <a:endParaRPr lang="en-US"/>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CA" smtClean="0"/>
              <a:t>Click to edit Master subtitle style</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273162750"/>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idx="1"/>
          </p:nvPr>
        </p:nvSpPr>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765504812"/>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CA" smtClean="0"/>
              <a:t>Click to edit Master title style</a:t>
            </a:r>
            <a:endParaRPr lang="en-US"/>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CA" smtClean="0"/>
              <a:t>Click to edit Master text styles</a:t>
            </a:r>
          </a:p>
        </p:txBody>
      </p:sp>
      <p:sp>
        <p:nvSpPr>
          <p:cNvPr id="4" name="Date Placeholder 3"/>
          <p:cNvSpPr>
            <a:spLocks noGrp="1"/>
          </p:cNvSpPr>
          <p:nvPr>
            <p:ph type="dt" sz="half" idx="10"/>
          </p:nvPr>
        </p:nvSpPr>
        <p:spPr/>
        <p:txBody>
          <a:bodyPr/>
          <a:lstStyle/>
          <a:p>
            <a:fld id="{5A5CFDA0-4CD2-A448-B4A3-5EEA57704EF0}" type="datetimeFigureOut">
              <a:rPr lang="en-US" smtClean="0"/>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55773816"/>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Content Placeholder 2"/>
          <p:cNvSpPr>
            <a:spLocks noGrp="1"/>
          </p:cNvSpPr>
          <p:nvPr>
            <p:ph sz="half" idx="1"/>
          </p:nvPr>
        </p:nvSpPr>
        <p:spPr>
          <a:xfrm>
            <a:off x="838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Content Placeholder 3"/>
          <p:cNvSpPr>
            <a:spLocks noGrp="1"/>
          </p:cNvSpPr>
          <p:nvPr>
            <p:ph sz="half" idx="2"/>
          </p:nvPr>
        </p:nvSpPr>
        <p:spPr>
          <a:xfrm>
            <a:off x="6172200" y="1825625"/>
            <a:ext cx="5181600" cy="435133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Date Placeholder 4"/>
          <p:cNvSpPr>
            <a:spLocks noGrp="1"/>
          </p:cNvSpPr>
          <p:nvPr>
            <p:ph type="dt" sz="half" idx="10"/>
          </p:nvPr>
        </p:nvSpPr>
        <p:spPr/>
        <p:txBody>
          <a:bodyPr/>
          <a:lstStyle/>
          <a:p>
            <a:fld id="{5A5CFDA0-4CD2-A448-B4A3-5EEA57704EF0}" type="datetimeFigureOut">
              <a:rPr lang="en-US" smtClean="0"/>
              <a:t>6/5/18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704449108"/>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CA" smtClean="0"/>
              <a:t>Click to edit Master title style</a:t>
            </a:r>
            <a:endParaRPr lang="en-US"/>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CA" smtClean="0"/>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7" name="Date Placeholder 6"/>
          <p:cNvSpPr>
            <a:spLocks noGrp="1"/>
          </p:cNvSpPr>
          <p:nvPr>
            <p:ph type="dt" sz="half" idx="10"/>
          </p:nvPr>
        </p:nvSpPr>
        <p:spPr/>
        <p:txBody>
          <a:bodyPr/>
          <a:lstStyle/>
          <a:p>
            <a:fld id="{5A5CFDA0-4CD2-A448-B4A3-5EEA57704EF0}" type="datetimeFigureOut">
              <a:rPr lang="en-US" smtClean="0"/>
              <a:t>6/5/18</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598812245"/>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Date Placeholder 2"/>
          <p:cNvSpPr>
            <a:spLocks noGrp="1"/>
          </p:cNvSpPr>
          <p:nvPr>
            <p:ph type="dt" sz="half" idx="10"/>
          </p:nvPr>
        </p:nvSpPr>
        <p:spPr/>
        <p:txBody>
          <a:bodyPr/>
          <a:lstStyle/>
          <a:p>
            <a:fld id="{5A5CFDA0-4CD2-A448-B4A3-5EEA57704EF0}" type="datetimeFigureOut">
              <a:rPr lang="en-US" smtClean="0"/>
              <a:t>6/5/18</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129031873"/>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5A5CFDA0-4CD2-A448-B4A3-5EEA57704EF0}" type="datetimeFigureOut">
              <a:rPr lang="en-US" smtClean="0"/>
              <a:t>6/5/18</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473184619"/>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681946692"/>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CA" smtClean="0"/>
              <a:t>Click to edit Master title style</a:t>
            </a:r>
            <a:endParaRPr lang="en-US"/>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CA" smtClean="0"/>
              <a:t>Click to edit Master text styles</a:t>
            </a:r>
          </a:p>
        </p:txBody>
      </p:sp>
      <p:sp>
        <p:nvSpPr>
          <p:cNvPr id="5" name="Date Placeholder 4"/>
          <p:cNvSpPr>
            <a:spLocks noGrp="1"/>
          </p:cNvSpPr>
          <p:nvPr>
            <p:ph type="dt" sz="half" idx="10"/>
          </p:nvPr>
        </p:nvSpPr>
        <p:spPr/>
        <p:txBody>
          <a:bodyPr/>
          <a:lstStyle/>
          <a:p>
            <a:fld id="{5A5CFDA0-4CD2-A448-B4A3-5EEA57704EF0}" type="datetimeFigureOut">
              <a:rPr lang="en-US" smtClean="0"/>
              <a:t>6/5/18</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357828405"/>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CA" smtClean="0"/>
              <a:t>Click to edit Master title style</a:t>
            </a:r>
            <a:endParaRPr lang="en-US"/>
          </a:p>
        </p:txBody>
      </p:sp>
      <p:sp>
        <p:nvSpPr>
          <p:cNvPr id="3" name="Vertical Text Placeholder 2"/>
          <p:cNvSpPr>
            <a:spLocks noGrp="1"/>
          </p:cNvSpPr>
          <p:nvPr>
            <p:ph type="body" orient="vert" idx="1"/>
          </p:nvPr>
        </p:nvSpPr>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067791235"/>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CA" smtClean="0"/>
              <a:t>Click to edit Master title style</a:t>
            </a:r>
            <a:endParaRPr lang="en-US"/>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10"/>
          </p:nvPr>
        </p:nvSpPr>
        <p:spPr/>
        <p:txBody>
          <a:bodyPr/>
          <a:lstStyle/>
          <a:p>
            <a:fld id="{5A5CFDA0-4CD2-A448-B4A3-5EEA57704EF0}" type="datetimeFigureOut">
              <a:rPr lang="en-US" smtClean="0"/>
              <a:t>6/5/18</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975AB3F4-FC64-2543-AD03-EE01007D57D9}" type="slidenum">
              <a:rPr lang="en-US" smtClean="0"/>
              <a:t>‹#›</a:t>
            </a:fld>
            <a:endParaRPr lang="en-US"/>
          </a:p>
        </p:txBody>
      </p:sp>
    </p:spTree>
    <p:extLst>
      <p:ext uri="{BB962C8B-B14F-4D97-AF65-F5344CB8AC3E}">
        <p14:creationId xmlns:p14="http://schemas.microsoft.com/office/powerpoint/2010/main" val="1993932313"/>
      </p:ext>
    </p:extLst>
  </p:cSld>
  <p:clrMapOvr>
    <a:masterClrMapping/>
  </p:clrMapOvr>
</p:sldLayout>
</file>

<file path=ppt/slideMasters/_rels/slideMaster1.xml.rels><?xml version="1.0" encoding="UTF-8" standalone="yes"?>
<Relationships xmlns="http://schemas.openxmlformats.org/package/2006/relationships"><Relationship Id="rId11" Type="http://schemas.openxmlformats.org/officeDocument/2006/relationships/slideLayout" Target="../slideLayouts/slideLayout11.xml"/><Relationship Id="rId12" Type="http://schemas.openxmlformats.org/officeDocument/2006/relationships/theme" Target="../theme/theme1.xml"/><Relationship Id="rId1" Type="http://schemas.openxmlformats.org/officeDocument/2006/relationships/slideLayout" Target="../slideLayouts/slideLayout1.xml"/><Relationship Id="rId2" Type="http://schemas.openxmlformats.org/officeDocument/2006/relationships/slideLayout" Target="../slideLayouts/slideLayout2.xml"/><Relationship Id="rId3" Type="http://schemas.openxmlformats.org/officeDocument/2006/relationships/slideLayout" Target="../slideLayouts/slideLayout3.xml"/><Relationship Id="rId4" Type="http://schemas.openxmlformats.org/officeDocument/2006/relationships/slideLayout" Target="../slideLayouts/slideLayout4.xml"/><Relationship Id="rId5" Type="http://schemas.openxmlformats.org/officeDocument/2006/relationships/slideLayout" Target="../slideLayouts/slideLayout5.xml"/><Relationship Id="rId6" Type="http://schemas.openxmlformats.org/officeDocument/2006/relationships/slideLayout" Target="../slideLayouts/slideLayout6.xml"/><Relationship Id="rId7" Type="http://schemas.openxmlformats.org/officeDocument/2006/relationships/slideLayout" Target="../slideLayouts/slideLayout7.xml"/><Relationship Id="rId8" Type="http://schemas.openxmlformats.org/officeDocument/2006/relationships/slideLayout" Target="../slideLayouts/slideLayout8.xml"/><Relationship Id="rId9" Type="http://schemas.openxmlformats.org/officeDocument/2006/relationships/slideLayout" Target="../slideLayouts/slideLayout9.xml"/><Relationship Id="rId10" Type="http://schemas.openxmlformats.org/officeDocument/2006/relationships/slideLayout" Target="../slideLayouts/slideLayout1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CA" smtClean="0"/>
              <a:t>Click to edit Master title style</a:t>
            </a:r>
            <a:endParaRPr lang="en-US"/>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CA" smtClean="0"/>
              <a:t>Click to edit Master text styles</a:t>
            </a:r>
          </a:p>
          <a:p>
            <a:pPr lvl="1"/>
            <a:r>
              <a:rPr lang="en-CA" smtClean="0"/>
              <a:t>Second level</a:t>
            </a:r>
          </a:p>
          <a:p>
            <a:pPr lvl="2"/>
            <a:r>
              <a:rPr lang="en-CA" smtClean="0"/>
              <a:t>Third level</a:t>
            </a:r>
          </a:p>
          <a:p>
            <a:pPr lvl="3"/>
            <a:r>
              <a:rPr lang="en-CA" smtClean="0"/>
              <a:t>Fourth level</a:t>
            </a:r>
          </a:p>
          <a:p>
            <a:pPr lvl="4"/>
            <a:r>
              <a:rPr lang="en-CA" smtClean="0"/>
              <a:t>Fifth level</a:t>
            </a:r>
            <a:endParaRPr lang="en-US"/>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5A5CFDA0-4CD2-A448-B4A3-5EEA57704EF0}" type="datetimeFigureOut">
              <a:rPr lang="en-US" smtClean="0"/>
              <a:t>6/5/18</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975AB3F4-FC64-2543-AD03-EE01007D57D9}" type="slidenum">
              <a:rPr lang="en-US" smtClean="0"/>
              <a:t>‹#›</a:t>
            </a:fld>
            <a:endParaRPr lang="en-US"/>
          </a:p>
        </p:txBody>
      </p:sp>
    </p:spTree>
    <p:extLst>
      <p:ext uri="{BB962C8B-B14F-4D97-AF65-F5344CB8AC3E}">
        <p14:creationId xmlns:p14="http://schemas.microsoft.com/office/powerpoint/2010/main" val="1658443709"/>
      </p:ext>
    </p:extLst>
  </p:cSld>
  <p:clrMap bg1="lt1" tx1="dk1" bg2="lt2" tx2="dk2" accent1="accent1" accent2="accent2" accent3="accent3" accent4="accent4" accent5="accent5" accent6="accent6" hlink="hlink" folHlink="folHlink"/>
  <p:sldLayoutIdLst>
    <p:sldLayoutId id="2147483649" r:id="rId1"/>
    <p:sldLayoutId id="2147483650" r:id="rId2"/>
    <p:sldLayoutId id="2147483651" r:id="rId3"/>
    <p:sldLayoutId id="2147483652" r:id="rId4"/>
    <p:sldLayoutId id="2147483653" r:id="rId5"/>
    <p:sldLayoutId id="2147483654" r:id="rId6"/>
    <p:sldLayoutId id="2147483655" r:id="rId7"/>
    <p:sldLayoutId id="2147483656" r:id="rId8"/>
    <p:sldLayoutId id="2147483657" r:id="rId9"/>
    <p:sldLayoutId id="2147483658" r:id="rId10"/>
    <p:sldLayoutId id="2147483659"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1" Type="http://schemas.openxmlformats.org/officeDocument/2006/relationships/slideLayout" Target="../slideLayouts/slideLayout1.xml"/><Relationship Id="rId2" Type="http://schemas.openxmlformats.org/officeDocument/2006/relationships/image" Target="../media/image1.png"/></Relationships>
</file>

<file path=ppt/slides/_rels/slide2.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3.jpeg"/><Relationship Id="rId4" Type="http://schemas.openxmlformats.org/officeDocument/2006/relationships/image" Target="../media/image4.jpeg"/><Relationship Id="rId1" Type="http://schemas.openxmlformats.org/officeDocument/2006/relationships/slideLayout" Target="../slideLayouts/slideLayout8.xml"/><Relationship Id="rId2" Type="http://schemas.openxmlformats.org/officeDocument/2006/relationships/image" Target="../media/image2.jpeg"/></Relationships>
</file>

<file path=ppt/slides/_rels/slide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xml"/></Relationships>
</file>

<file path=ppt/slides/_rels/slide8.xml.rels><?xml version="1.0" encoding="UTF-8" standalone="yes"?>
<Relationships xmlns="http://schemas.openxmlformats.org/package/2006/relationships"><Relationship Id="rId1" Type="http://schemas.openxmlformats.org/officeDocument/2006/relationships/slideLayout" Target="../slideLayouts/slideLayout8.xml"/><Relationship Id="rId2" Type="http://schemas.openxmlformats.org/officeDocument/2006/relationships/notesSlide" Target="../notesSlides/notesSlide2.xml"/><Relationship Id="rId3" Type="http://schemas.openxmlformats.org/officeDocument/2006/relationships/image" Target="../media/image5.jpeg"/></Relationships>
</file>

<file path=ppt/slides/_rels/slide9.xml.rels><?xml version="1.0" encoding="UTF-8" standalone="yes"?>
<Relationships xmlns="http://schemas.openxmlformats.org/package/2006/relationships"><Relationship Id="rId3" Type="http://schemas.openxmlformats.org/officeDocument/2006/relationships/image" Target="../media/image6.jpeg"/><Relationship Id="rId4" Type="http://schemas.openxmlformats.org/officeDocument/2006/relationships/hyperlink" Target="https://www.youtube.com/watch?v=us4Eti0UmDI" TargetMode="External"/><Relationship Id="rId5" Type="http://schemas.openxmlformats.org/officeDocument/2006/relationships/image" Target="../media/image7.jpeg"/><Relationship Id="rId1" Type="http://schemas.openxmlformats.org/officeDocument/2006/relationships/slideLayout" Target="../slideLayouts/slideLayout2.xml"/><Relationship Id="rId2" Type="http://schemas.openxmlformats.org/officeDocument/2006/relationships/notesSlide" Target="../notesSlides/notesSlide3.xml"/></Relationships>
</file>

<file path=ppt/slides/_rels/slide10.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4.xml"/><Relationship Id="rId3" Type="http://schemas.openxmlformats.org/officeDocument/2006/relationships/image" Target="../media/image8.jpeg"/></Relationships>
</file>

<file path=ppt/slides/_rels/slide11.xml.rels><?xml version="1.0" encoding="UTF-8" standalone="yes"?>
<Relationships xmlns="http://schemas.openxmlformats.org/package/2006/relationships"><Relationship Id="rId1" Type="http://schemas.openxmlformats.org/officeDocument/2006/relationships/slideLayout" Target="../slideLayouts/slideLayout4.xml"/><Relationship Id="rId2" Type="http://schemas.openxmlformats.org/officeDocument/2006/relationships/notesSlide" Target="../notesSlides/notesSlide5.xml"/><Relationship Id="rId3" Type="http://schemas.openxmlformats.org/officeDocument/2006/relationships/image" Target="../media/image9.png"/></Relationships>
</file>

<file path=ppt/slides/_rels/slide1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6.xml"/></Relationships>
</file>

<file path=ppt/slides/_rels/slide1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7.xml"/></Relationships>
</file>

<file path=ppt/slides/_rels/slide14.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0.png"/><Relationship Id="rId3" Type="http://schemas.openxmlformats.org/officeDocument/2006/relationships/image" Target="../media/image11.png"/></Relationships>
</file>

<file path=ppt/slides/_rels/slide1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8.xml"/></Relationships>
</file>

<file path=ppt/slides/_rels/slide16.xml.rels><?xml version="1.0" encoding="UTF-8" standalone="yes"?>
<Relationships xmlns="http://schemas.openxmlformats.org/package/2006/relationships"><Relationship Id="rId3" Type="http://schemas.openxmlformats.org/officeDocument/2006/relationships/hyperlink" Target="https://www.youtube.com/watch?v=-goXKtd6cPo" TargetMode="External"/><Relationship Id="rId4" Type="http://schemas.openxmlformats.org/officeDocument/2006/relationships/image" Target="../media/image12.jpeg"/><Relationship Id="rId1" Type="http://schemas.openxmlformats.org/officeDocument/2006/relationships/slideLayout" Target="../slideLayouts/slideLayout2.xml"/><Relationship Id="rId2" Type="http://schemas.openxmlformats.org/officeDocument/2006/relationships/notesSlide" Target="../notesSlides/notesSlide9.xml"/></Relationships>
</file>

<file path=ppt/slides/_rels/slide1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0.xml"/><Relationship Id="rId3" Type="http://schemas.openxmlformats.org/officeDocument/2006/relationships/image" Target="../media/image13.png"/></Relationships>
</file>

<file path=ppt/slides/_rels/slide18.xml.rels><?xml version="1.0" encoding="UTF-8" standalone="yes"?>
<Relationships xmlns="http://schemas.openxmlformats.org/package/2006/relationships"><Relationship Id="rId3" Type="http://schemas.openxmlformats.org/officeDocument/2006/relationships/hyperlink" Target="https://academicearth.org/electives/psychology-internet-troll/" TargetMode="External"/><Relationship Id="rId4" Type="http://schemas.openxmlformats.org/officeDocument/2006/relationships/image" Target="../media/image14.jpeg"/><Relationship Id="rId1" Type="http://schemas.openxmlformats.org/officeDocument/2006/relationships/slideLayout" Target="../slideLayouts/slideLayout2.xml"/><Relationship Id="rId2" Type="http://schemas.openxmlformats.org/officeDocument/2006/relationships/notesSlide" Target="../notesSlides/notesSlide11.xml"/></Relationships>
</file>

<file path=ppt/slides/_rels/slide1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2.xml"/><Relationship Id="rId3" Type="http://schemas.openxmlformats.org/officeDocument/2006/relationships/image" Target="../media/image15.png"/></Relationships>
</file>

<file path=ppt/slides/_rels/slide2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3.xml"/><Relationship Id="rId3" Type="http://schemas.openxmlformats.org/officeDocument/2006/relationships/image" Target="../media/image16.png"/></Relationships>
</file>

<file path=ppt/slides/_rels/slide21.xml.rels><?xml version="1.0" encoding="UTF-8" standalone="yes"?>
<Relationships xmlns="http://schemas.openxmlformats.org/package/2006/relationships"><Relationship Id="rId1" Type="http://schemas.openxmlformats.org/officeDocument/2006/relationships/slideLayout" Target="../slideLayouts/slideLayout7.xml"/><Relationship Id="rId2" Type="http://schemas.openxmlformats.org/officeDocument/2006/relationships/image" Target="../media/image17.png"/><Relationship Id="rId3" Type="http://schemas.openxmlformats.org/officeDocument/2006/relationships/image" Target="../media/image18.png"/></Relationships>
</file>

<file path=ppt/slides/_rels/slide22.xml.rels><?xml version="1.0" encoding="UTF-8" standalone="yes"?>
<Relationships xmlns="http://schemas.openxmlformats.org/package/2006/relationships"><Relationship Id="rId3" Type="http://schemas.openxmlformats.org/officeDocument/2006/relationships/image" Target="../media/image19.png"/><Relationship Id="rId4" Type="http://schemas.openxmlformats.org/officeDocument/2006/relationships/image" Target="../media/image20.png"/><Relationship Id="rId5" Type="http://schemas.openxmlformats.org/officeDocument/2006/relationships/image" Target="../media/image21.png"/><Relationship Id="rId1" Type="http://schemas.openxmlformats.org/officeDocument/2006/relationships/slideLayout" Target="../slideLayouts/slideLayout7.xml"/><Relationship Id="rId2" Type="http://schemas.openxmlformats.org/officeDocument/2006/relationships/notesSlide" Target="../notesSlides/notesSlide14.xml"/></Relationships>
</file>

<file path=ppt/slides/_rels/slide2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5.xml"/><Relationship Id="rId3" Type="http://schemas.openxmlformats.org/officeDocument/2006/relationships/image" Target="../media/image22.jpeg"/></Relationships>
</file>

<file path=ppt/slides/_rels/slide2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6.xml"/><Relationship Id="rId3" Type="http://schemas.openxmlformats.org/officeDocument/2006/relationships/image" Target="../media/image23.jpeg"/></Relationships>
</file>

<file path=ppt/slides/_rels/slide25.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7.xml"/><Relationship Id="rId3" Type="http://schemas.openxmlformats.org/officeDocument/2006/relationships/image" Target="../media/image24.jpeg"/></Relationships>
</file>

<file path=ppt/slides/_rels/slide26.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8.xml"/><Relationship Id="rId3" Type="http://schemas.openxmlformats.org/officeDocument/2006/relationships/image" Target="../media/image24.jpeg"/></Relationships>
</file>

<file path=ppt/slides/_rels/slide27.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19.xml"/><Relationship Id="rId3" Type="http://schemas.openxmlformats.org/officeDocument/2006/relationships/image" Target="../media/image24.jpeg"/></Relationships>
</file>

<file path=ppt/slides/_rels/slide28.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0.xml"/><Relationship Id="rId3" Type="http://schemas.openxmlformats.org/officeDocument/2006/relationships/image" Target="../media/image25.jpeg"/></Relationships>
</file>

<file path=ppt/slides/_rels/slide29.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1.xml"/></Relationships>
</file>

<file path=ppt/slides/_rels/slide30.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2.xml"/><Relationship Id="rId3" Type="http://schemas.openxmlformats.org/officeDocument/2006/relationships/image" Target="../media/image26.jpeg"/></Relationships>
</file>

<file path=ppt/slides/_rels/slide31.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3.xml"/><Relationship Id="rId3" Type="http://schemas.openxmlformats.org/officeDocument/2006/relationships/image" Target="../media/image27.png"/></Relationships>
</file>

<file path=ppt/slides/_rels/slide32.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4.xml"/></Relationships>
</file>

<file path=ppt/slides/_rels/slide33.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5.xml"/></Relationships>
</file>

<file path=ppt/slides/_rels/slide34.xml.rels><?xml version="1.0" encoding="UTF-8" standalone="yes"?>
<Relationships xmlns="http://schemas.openxmlformats.org/package/2006/relationships"><Relationship Id="rId1" Type="http://schemas.openxmlformats.org/officeDocument/2006/relationships/slideLayout" Target="../slideLayouts/slideLayout2.xml"/><Relationship Id="rId2" Type="http://schemas.openxmlformats.org/officeDocument/2006/relationships/notesSlide" Target="../notesSlides/notesSlide26.xml"/></Relationships>
</file>

<file path=ppt/slides/_rels/slide35.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_rels/slide36.xml.rels><?xml version="1.0" encoding="UTF-8" standalone="yes"?>
<Relationships xmlns="http://schemas.openxmlformats.org/package/2006/relationships"><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ctrTitle"/>
          </p:nvPr>
        </p:nvSpPr>
        <p:spPr>
          <a:xfrm>
            <a:off x="1912873" y="1020050"/>
            <a:ext cx="8699743" cy="2267498"/>
          </a:xfrm>
          <a:solidFill>
            <a:srgbClr val="C00000"/>
          </a:solidFill>
          <a:ln>
            <a:solidFill>
              <a:srgbClr val="FF0000"/>
            </a:solidFill>
          </a:ln>
        </p:spPr>
        <p:style>
          <a:lnRef idx="3">
            <a:schemeClr val="lt1"/>
          </a:lnRef>
          <a:fillRef idx="1">
            <a:schemeClr val="accent1"/>
          </a:fillRef>
          <a:effectRef idx="1">
            <a:schemeClr val="accent1"/>
          </a:effectRef>
          <a:fontRef idx="minor">
            <a:schemeClr val="lt1"/>
          </a:fontRef>
        </p:style>
        <p:txBody>
          <a:bodyPr>
            <a:normAutofit fontScale="90000"/>
          </a:bodyPr>
          <a:lstStyle/>
          <a:p>
            <a:r>
              <a:rPr lang="en-US" dirty="0" smtClean="0"/>
              <a:t>INC300</a:t>
            </a:r>
            <a:br>
              <a:rPr lang="en-US" dirty="0" smtClean="0"/>
            </a:br>
            <a:r>
              <a:rPr lang="en-US" dirty="0" smtClean="0"/>
              <a:t>Week 3</a:t>
            </a:r>
            <a:br>
              <a:rPr lang="en-US" dirty="0" smtClean="0"/>
            </a:br>
            <a:r>
              <a:rPr lang="en-US" dirty="0" smtClean="0"/>
              <a:t>Identity: Deception and Trolling</a:t>
            </a:r>
            <a:endParaRPr lang="en-US" dirty="0"/>
          </a:p>
        </p:txBody>
      </p:sp>
      <p:sp>
        <p:nvSpPr>
          <p:cNvPr id="3" name="Subtitle 2"/>
          <p:cNvSpPr>
            <a:spLocks noGrp="1"/>
          </p:cNvSpPr>
          <p:nvPr>
            <p:ph type="subTitle" idx="1"/>
          </p:nvPr>
        </p:nvSpPr>
        <p:spPr>
          <a:xfrm>
            <a:off x="3618322" y="3625194"/>
            <a:ext cx="5288844" cy="1752600"/>
          </a:xfrm>
        </p:spPr>
        <p:txBody>
          <a:bodyPr/>
          <a:lstStyle/>
          <a:p>
            <a:r>
              <a:rPr lang="en-US" dirty="0" smtClean="0"/>
              <a:t>Amanda </a:t>
            </a:r>
            <a:r>
              <a:rPr lang="en-US" dirty="0" err="1" smtClean="0"/>
              <a:t>Piche</a:t>
            </a:r>
            <a:r>
              <a:rPr lang="en-US" dirty="0" smtClean="0"/>
              <a:t>, PhD Candidate</a:t>
            </a:r>
          </a:p>
          <a:p>
            <a:r>
              <a:rPr lang="en-US" dirty="0" smtClean="0"/>
              <a:t>June 7</a:t>
            </a:r>
            <a:r>
              <a:rPr lang="en-US" baseline="30000" dirty="0" smtClean="0"/>
              <a:t>th</a:t>
            </a:r>
            <a:r>
              <a:rPr lang="en-US" dirty="0" smtClean="0"/>
              <a:t>, 2018</a:t>
            </a:r>
            <a:endParaRPr lang="en-US" dirty="0"/>
          </a:p>
        </p:txBody>
      </p:sp>
      <p:pic>
        <p:nvPicPr>
          <p:cNvPr id="6" name="Picture 5"/>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4897494" y="4933294"/>
            <a:ext cx="2730500" cy="889000"/>
          </a:xfrm>
          <a:prstGeom prst="rect">
            <a:avLst/>
          </a:prstGeom>
        </p:spPr>
      </p:pic>
    </p:spTree>
    <p:extLst>
      <p:ext uri="{BB962C8B-B14F-4D97-AF65-F5344CB8AC3E}">
        <p14:creationId xmlns:p14="http://schemas.microsoft.com/office/powerpoint/2010/main" val="174527986"/>
      </p:ext>
    </p:extLst>
  </p:cSld>
  <p:clrMapOvr>
    <a:masterClrMapping/>
  </p:clrMapOvr>
  <p:timing>
    <p:tnLst>
      <p:par>
        <p:cTn id="1" dur="indefinite" restart="never" nodeType="tmRoot"/>
      </p:par>
    </p:tnLst>
  </p:timing>
</p:sld>
</file>

<file path=ppt/slides/slide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Today’s Agenda</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r>
              <a:rPr lang="en-US" dirty="0" smtClean="0"/>
              <a:t>Check-in</a:t>
            </a:r>
            <a:endParaRPr lang="en-US" dirty="0" smtClean="0"/>
          </a:p>
          <a:p>
            <a:r>
              <a:rPr lang="en-US" dirty="0" smtClean="0"/>
              <a:t>Lecture: Deception and Trolling</a:t>
            </a:r>
          </a:p>
        </p:txBody>
      </p:sp>
    </p:spTree>
    <p:extLst>
      <p:ext uri="{BB962C8B-B14F-4D97-AF65-F5344CB8AC3E}">
        <p14:creationId xmlns:p14="http://schemas.microsoft.com/office/powerpoint/2010/main" val="21337928"/>
      </p:ext>
    </p:extLst>
  </p:cSld>
  <p:clrMapOvr>
    <a:masterClrMapping/>
  </p:clrMapOvr>
  <p:timing>
    <p:tnLst>
      <p:par>
        <p:cTn id="1" dur="indefinite" restart="never" nodeType="tmRoot"/>
      </p:par>
    </p:tnLst>
  </p:timing>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Course Hashtag: #INC300S18</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lstStyle/>
          <a:p>
            <a:pPr>
              <a:buFont typeface="Arial" charset="0"/>
              <a:buChar char="•"/>
            </a:pPr>
            <a:r>
              <a:rPr lang="en-US" dirty="0" smtClean="0"/>
              <a:t>As part of course contributions, students are expected to utilize Twitter to participate in conversations about each week’s material.</a:t>
            </a:r>
          </a:p>
          <a:p>
            <a:pPr>
              <a:buFont typeface="Arial" charset="0"/>
              <a:buChar char="•"/>
            </a:pPr>
            <a:r>
              <a:rPr lang="en-US" dirty="0" smtClean="0"/>
              <a:t>Initial tweets, and two replies are due at set times during the week, and students receive points based on quality of engagement.</a:t>
            </a:r>
          </a:p>
          <a:p>
            <a:pPr>
              <a:buFont typeface="Arial" charset="0"/>
              <a:buChar char="•"/>
            </a:pPr>
            <a:r>
              <a:rPr lang="en-US" dirty="0" smtClean="0"/>
              <a:t>Your engagement will be measured by several factors: tweeting out to others is the minimum expectation; replying to classmates, engaging with ideas, and connecting external resources is higher level engagement, worthy of more credit.</a:t>
            </a:r>
          </a:p>
          <a:p>
            <a:pPr>
              <a:buFont typeface="Arial" charset="0"/>
              <a:buChar char="•"/>
            </a:pPr>
            <a:r>
              <a:rPr lang="en-US" dirty="0" smtClean="0"/>
              <a:t>You are also encouraged to live-tweet during class. Feel free to tweet things from class you found intriguing or questions that you have. </a:t>
            </a:r>
          </a:p>
        </p:txBody>
      </p:sp>
    </p:spTree>
    <p:extLst>
      <p:ext uri="{BB962C8B-B14F-4D97-AF65-F5344CB8AC3E}">
        <p14:creationId xmlns:p14="http://schemas.microsoft.com/office/powerpoint/2010/main" val="726134119"/>
      </p:ext>
    </p:extLst>
  </p:cSld>
  <p:clrMapOvr>
    <a:masterClrMapping/>
  </p:clrMapOvr>
  <p:timing>
    <p:tnLst>
      <p:par>
        <p:cTn id="1" dur="indefinite" restart="never" nodeType="tmRoot"/>
      </p:par>
    </p:tnLst>
  </p:timing>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3: Deception and Trolling</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Learning Outcomes: </a:t>
            </a:r>
          </a:p>
          <a:p>
            <a:r>
              <a:rPr lang="en-US" dirty="0"/>
              <a:t>Discuss trolls and trolling in a thoughtful manner. </a:t>
            </a:r>
          </a:p>
          <a:p>
            <a:r>
              <a:rPr lang="en-US" dirty="0"/>
              <a:t>Define key </a:t>
            </a:r>
            <a:r>
              <a:rPr lang="en-US" dirty="0" smtClean="0"/>
              <a:t>concepts that help explain trolling </a:t>
            </a:r>
            <a:r>
              <a:rPr lang="en-US" dirty="0" err="1" smtClean="0"/>
              <a:t>behaviour</a:t>
            </a:r>
            <a:r>
              <a:rPr lang="en-US" dirty="0" smtClean="0"/>
              <a:t>, </a:t>
            </a:r>
            <a:r>
              <a:rPr lang="en-US" dirty="0"/>
              <a:t>including the theory of the online disinhibition effect, identity tourism, and </a:t>
            </a:r>
            <a:r>
              <a:rPr lang="en-US" dirty="0" smtClean="0"/>
              <a:t>encoding/decoding </a:t>
            </a:r>
            <a:r>
              <a:rPr lang="en-US" dirty="0"/>
              <a:t>of communication. </a:t>
            </a:r>
          </a:p>
          <a:p>
            <a:r>
              <a:rPr lang="en-US" dirty="0"/>
              <a:t>Describe the difference between “trolling” and “harassment”. </a:t>
            </a:r>
          </a:p>
          <a:p>
            <a:pPr marL="0" indent="0">
              <a:buNone/>
            </a:pPr>
            <a:endParaRPr lang="en-US" dirty="0" smtClean="0"/>
          </a:p>
        </p:txBody>
      </p:sp>
    </p:spTree>
    <p:extLst>
      <p:ext uri="{BB962C8B-B14F-4D97-AF65-F5344CB8AC3E}">
        <p14:creationId xmlns:p14="http://schemas.microsoft.com/office/powerpoint/2010/main" val="1179365426"/>
      </p:ext>
    </p:extLst>
  </p:cSld>
  <p:clrMapOvr>
    <a:masterClrMapping/>
  </p:clrMapOvr>
  <p:timing>
    <p:tnLst>
      <p:par>
        <p:cTn id="1" dur="indefinite" restart="never" nodeType="tmRoot"/>
      </p:par>
    </p:tnLst>
  </p:timing>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Week 2 Recap</a:t>
            </a:r>
            <a:endParaRPr lang="en-US" dirty="0"/>
          </a:p>
        </p:txBody>
      </p:sp>
      <p:sp>
        <p:nvSpPr>
          <p:cNvPr id="4" name="Text Placeholder 3"/>
          <p:cNvSpPr>
            <a:spLocks noGrp="1"/>
          </p:cNvSpPr>
          <p:nvPr>
            <p:ph type="body" sz="half" idx="2"/>
          </p:nvPr>
        </p:nvSpPr>
        <p:spPr>
          <a:ln>
            <a:solidFill>
              <a:srgbClr val="FF0000"/>
            </a:solidFill>
          </a:ln>
        </p:spPr>
        <p:txBody>
          <a:bodyPr>
            <a:normAutofit/>
          </a:bodyPr>
          <a:lstStyle/>
          <a:p>
            <a:pPr marL="342900" indent="-342900">
              <a:buFont typeface="Arial" charset="0"/>
              <a:buChar char="•"/>
            </a:pPr>
            <a:r>
              <a:rPr lang="en-US" sz="2000" dirty="0" smtClean="0"/>
              <a:t>Three </a:t>
            </a:r>
            <a:r>
              <a:rPr lang="en-US" sz="2000" dirty="0"/>
              <a:t>theories of identity (dramaturgy, performance, and </a:t>
            </a:r>
            <a:r>
              <a:rPr lang="en-US" sz="2000" dirty="0" err="1"/>
              <a:t>i</a:t>
            </a:r>
            <a:r>
              <a:rPr lang="en-US" sz="2000" dirty="0" err="1" smtClean="0"/>
              <a:t>ntersectionality</a:t>
            </a:r>
            <a:r>
              <a:rPr lang="en-US" sz="2000" dirty="0"/>
              <a:t>). </a:t>
            </a:r>
            <a:endParaRPr lang="en-US" sz="2000" dirty="0" smtClean="0"/>
          </a:p>
          <a:p>
            <a:pPr marL="342900" indent="-342900">
              <a:buFont typeface="Arial" charset="0"/>
              <a:buChar char="•"/>
            </a:pPr>
            <a:r>
              <a:rPr lang="en-US" sz="2000" dirty="0" smtClean="0"/>
              <a:t>How </a:t>
            </a:r>
            <a:r>
              <a:rPr lang="en-US" sz="2000" dirty="0"/>
              <a:t>early text-based communications were promised to be a means for Internet users to </a:t>
            </a:r>
            <a:r>
              <a:rPr lang="en-US" sz="2000" dirty="0" smtClean="0"/>
              <a:t>experiment </a:t>
            </a:r>
            <a:r>
              <a:rPr lang="en-US" sz="2000" dirty="0"/>
              <a:t>with new identities, yet with the rise of commercial social networking sites this did not actually come to pass. </a:t>
            </a:r>
          </a:p>
          <a:p>
            <a:endParaRPr lang="en-US" sz="2000" dirty="0" smtClean="0">
              <a:effectLst/>
            </a:endParaRPr>
          </a:p>
          <a:p>
            <a:endParaRPr lang="en-US" dirty="0"/>
          </a:p>
        </p:txBody>
      </p:sp>
      <p:pic>
        <p:nvPicPr>
          <p:cNvPr id="1026" name="Picture 2" descr="mage result for intersectionality"/>
          <p:cNvPicPr>
            <a:picLocks noChangeAspect="1" noChangeArrowheads="1"/>
          </p:cNvPicPr>
          <p:nvPr/>
        </p:nvPicPr>
        <p:blipFill>
          <a:blip r:embed="rId2">
            <a:extLst>
              <a:ext uri="{28A0092B-C50C-407E-A947-70E740481C1C}">
                <a14:useLocalDpi xmlns:a14="http://schemas.microsoft.com/office/drawing/2010/main" val="0"/>
              </a:ext>
            </a:extLst>
          </a:blip>
          <a:srcRect/>
          <a:stretch>
            <a:fillRect/>
          </a:stretch>
        </p:blipFill>
        <p:spPr bwMode="auto">
          <a:xfrm>
            <a:off x="8786895" y="3131159"/>
            <a:ext cx="3362325" cy="3362325"/>
          </a:xfrm>
          <a:prstGeom prst="rect">
            <a:avLst/>
          </a:prstGeom>
          <a:noFill/>
          <a:extLst>
            <a:ext uri="{909E8E84-426E-40DD-AFC4-6F175D3DCCD1}">
              <a14:hiddenFill xmlns:a14="http://schemas.microsoft.com/office/drawing/2010/main">
                <a:solidFill>
                  <a:srgbClr val="FFFFFF"/>
                </a:solidFill>
              </a14:hiddenFill>
            </a:ext>
          </a:extLst>
        </p:spPr>
      </p:pic>
      <p:pic>
        <p:nvPicPr>
          <p:cNvPr id="1030" name="Picture 6" descr="mage result for Erving Goffman’s theory of dramaturgy."/>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008932" y="376235"/>
            <a:ext cx="4897642" cy="2754923"/>
          </a:xfrm>
          <a:prstGeom prst="rect">
            <a:avLst/>
          </a:prstGeom>
          <a:noFill/>
          <a:extLst>
            <a:ext uri="{909E8E84-426E-40DD-AFC4-6F175D3DCCD1}">
              <a14:hiddenFill xmlns:a14="http://schemas.microsoft.com/office/drawing/2010/main">
                <a:solidFill>
                  <a:srgbClr val="FFFFFF"/>
                </a:solidFill>
              </a14:hiddenFill>
            </a:ext>
          </a:extLst>
        </p:spPr>
      </p:pic>
      <p:pic>
        <p:nvPicPr>
          <p:cNvPr id="1032" name="Picture 8" descr="mage result for gender performativity."/>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4906963" y="3131160"/>
            <a:ext cx="3879932"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19783443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QUESTION:</a:t>
            </a:r>
            <a:endParaRPr lang="en-US" dirty="0"/>
          </a:p>
        </p:txBody>
      </p:sp>
      <p:sp>
        <p:nvSpPr>
          <p:cNvPr id="8" name="Content Placeholder 7"/>
          <p:cNvSpPr>
            <a:spLocks noGrp="1"/>
          </p:cNvSpPr>
          <p:nvPr>
            <p:ph idx="1"/>
          </p:nvPr>
        </p:nvSpPr>
        <p:spPr>
          <a:ln>
            <a:solidFill>
              <a:srgbClr val="FF0000"/>
            </a:solidFill>
          </a:ln>
        </p:spPr>
        <p:txBody>
          <a:bodyPr/>
          <a:lstStyle/>
          <a:p>
            <a:r>
              <a:rPr lang="en-US" dirty="0" smtClean="0"/>
              <a:t>Have you ever lied on the internet? Why or why </a:t>
            </a:r>
            <a:r>
              <a:rPr lang="en-US" dirty="0" err="1" smtClean="0"/>
              <a:t>noy</a:t>
            </a:r>
            <a:r>
              <a:rPr lang="en-US" dirty="0" smtClean="0"/>
              <a:t>?</a:t>
            </a:r>
          </a:p>
          <a:p>
            <a:r>
              <a:rPr lang="en-US" dirty="0" smtClean="0"/>
              <a:t>Have you ever caught people lying on the internet? What happened?</a:t>
            </a:r>
            <a:endParaRPr lang="en-US" dirty="0"/>
          </a:p>
        </p:txBody>
      </p:sp>
    </p:spTree>
    <p:extLst>
      <p:ext uri="{BB962C8B-B14F-4D97-AF65-F5344CB8AC3E}">
        <p14:creationId xmlns:p14="http://schemas.microsoft.com/office/powerpoint/2010/main" val="1327289624"/>
      </p:ext>
    </p:extLst>
  </p:cSld>
  <p:clrMapOvr>
    <a:masterClrMapping/>
  </p:clrMapOvr>
  <p:timing>
    <p:tnLst>
      <p:par>
        <p:cTn id="1" dur="indefinite" restart="never" nodeType="tmRoot"/>
      </p:par>
    </p:tnLst>
  </p:timing>
</p:sld>
</file>

<file path=ppt/slides/slide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7" name="Title 6"/>
          <p:cNvSpPr>
            <a:spLocks noGrp="1"/>
          </p:cNvSpPr>
          <p:nvPr>
            <p:ph type="title"/>
          </p:nvPr>
        </p:nvSpPr>
        <p:spPr>
          <a:ln>
            <a:solidFill>
              <a:srgbClr val="FF0000"/>
            </a:solidFill>
          </a:ln>
        </p:spPr>
        <p:txBody>
          <a:bodyPr/>
          <a:lstStyle/>
          <a:p>
            <a:r>
              <a:rPr lang="en-US" dirty="0" smtClean="0"/>
              <a:t>Everyone lies on the internet (?!)</a:t>
            </a:r>
            <a:endParaRPr lang="en-US" dirty="0"/>
          </a:p>
        </p:txBody>
      </p:sp>
      <p:sp>
        <p:nvSpPr>
          <p:cNvPr id="8" name="Content Placeholder 7"/>
          <p:cNvSpPr>
            <a:spLocks noGrp="1"/>
          </p:cNvSpPr>
          <p:nvPr>
            <p:ph idx="1"/>
          </p:nvPr>
        </p:nvSpPr>
        <p:spPr>
          <a:ln>
            <a:solidFill>
              <a:srgbClr val="FF0000"/>
            </a:solidFill>
          </a:ln>
        </p:spPr>
        <p:txBody>
          <a:bodyPr>
            <a:normAutofit fontScale="92500" lnSpcReduction="20000"/>
          </a:bodyPr>
          <a:lstStyle/>
          <a:p>
            <a:r>
              <a:rPr lang="en-US" dirty="0" smtClean="0"/>
              <a:t>Michelle </a:t>
            </a:r>
            <a:r>
              <a:rPr lang="en-US" dirty="0" err="1" smtClean="0"/>
              <a:t>Drouin</a:t>
            </a:r>
            <a:r>
              <a:rPr lang="en-US" dirty="0" smtClean="0"/>
              <a:t> et al, </a:t>
            </a:r>
            <a:r>
              <a:rPr lang="en-US" i="1" dirty="0" smtClean="0"/>
              <a:t>Why </a:t>
            </a:r>
            <a:r>
              <a:rPr lang="en-US" i="1" dirty="0"/>
              <a:t>do people lie online? “Because everyone lies on the internet</a:t>
            </a:r>
            <a:r>
              <a:rPr lang="en-US" i="1" dirty="0" smtClean="0"/>
              <a:t>” </a:t>
            </a:r>
            <a:r>
              <a:rPr lang="en-US" dirty="0" smtClean="0"/>
              <a:t>(2016):</a:t>
            </a:r>
          </a:p>
          <a:p>
            <a:pPr lvl="1"/>
            <a:r>
              <a:rPr lang="en-US" dirty="0" smtClean="0"/>
              <a:t>Participants of study reported lying </a:t>
            </a:r>
            <a:r>
              <a:rPr lang="en-US" dirty="0"/>
              <a:t>about all kinds of things — their age, their gender, their appearance, activities and interests</a:t>
            </a:r>
            <a:r>
              <a:rPr lang="en-US" dirty="0" smtClean="0"/>
              <a:t>.</a:t>
            </a:r>
          </a:p>
          <a:p>
            <a:pPr lvl="1"/>
            <a:r>
              <a:rPr lang="en-US" dirty="0"/>
              <a:t>P</a:t>
            </a:r>
            <a:r>
              <a:rPr lang="en-US" dirty="0" smtClean="0"/>
              <a:t>eople </a:t>
            </a:r>
            <a:r>
              <a:rPr lang="en-US" dirty="0"/>
              <a:t>were most likely to be honest on social media sites like Facebook. Nearly 32 per cent of people said they were "always honest" on social media</a:t>
            </a:r>
            <a:r>
              <a:rPr lang="en-US" dirty="0" smtClean="0"/>
              <a:t>.</a:t>
            </a:r>
          </a:p>
          <a:p>
            <a:pPr lvl="1"/>
            <a:r>
              <a:rPr lang="en-US" dirty="0"/>
              <a:t>People were a little less honest on dating sites and less honest still on anonymous chat sites. People were the least likely to be honest on "sexual communication" websites like Craigslist's casual encounters</a:t>
            </a:r>
            <a:r>
              <a:rPr lang="en-US" dirty="0" smtClean="0"/>
              <a:t>.</a:t>
            </a:r>
          </a:p>
          <a:p>
            <a:pPr lvl="1"/>
            <a:r>
              <a:rPr lang="en-US" dirty="0"/>
              <a:t>Between 55 and 90 per cent of participants in the study believed that others were lying at least some of the time about their age, gender, activities, interests and appearance</a:t>
            </a:r>
            <a:r>
              <a:rPr lang="en-US" dirty="0" smtClean="0"/>
              <a:t>.</a:t>
            </a:r>
          </a:p>
          <a:p>
            <a:pPr lvl="1"/>
            <a:r>
              <a:rPr lang="en-US" dirty="0"/>
              <a:t>M</a:t>
            </a:r>
            <a:r>
              <a:rPr lang="en-US" dirty="0" smtClean="0"/>
              <a:t>ost </a:t>
            </a:r>
            <a:r>
              <a:rPr lang="en-US" dirty="0"/>
              <a:t>people reported lying online in order to make themselves appear </a:t>
            </a:r>
            <a:r>
              <a:rPr lang="en-US" dirty="0" smtClean="0"/>
              <a:t>better; many lied because they believed the lying was the standard on the internet</a:t>
            </a:r>
          </a:p>
          <a:p>
            <a:pPr lvl="1"/>
            <a:r>
              <a:rPr lang="en-US" dirty="0" smtClean="0"/>
              <a:t>Why care? To become less naïve in our online interactions.</a:t>
            </a:r>
            <a:endParaRPr lang="en-US" dirty="0"/>
          </a:p>
        </p:txBody>
      </p:sp>
    </p:spTree>
    <p:extLst>
      <p:ext uri="{BB962C8B-B14F-4D97-AF65-F5344CB8AC3E}">
        <p14:creationId xmlns:p14="http://schemas.microsoft.com/office/powerpoint/2010/main" val="497696613"/>
      </p:ext>
    </p:extLst>
  </p:cSld>
  <p:clrMapOvr>
    <a:masterClrMapping/>
  </p:clrMapOvr>
  <p:timing>
    <p:tnLst>
      <p:par>
        <p:cTn id="1" dur="indefinite" restart="never" nodeType="tmRoot"/>
      </p:par>
    </p:tnLst>
  </p:timing>
</p:sld>
</file>

<file path=ppt/slides/slide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4944324" cy="1600200"/>
          </a:xfrm>
          <a:ln>
            <a:solidFill>
              <a:srgbClr val="FF0000"/>
            </a:solidFill>
          </a:ln>
        </p:spPr>
        <p:txBody>
          <a:bodyPr/>
          <a:lstStyle/>
          <a:p>
            <a:r>
              <a:rPr lang="en-US" dirty="0" smtClean="0"/>
              <a:t>Week 3: Overview</a:t>
            </a:r>
            <a:endParaRPr lang="en-US" dirty="0"/>
          </a:p>
        </p:txBody>
      </p:sp>
      <p:sp>
        <p:nvSpPr>
          <p:cNvPr id="4" name="Text Placeholder 3"/>
          <p:cNvSpPr>
            <a:spLocks noGrp="1"/>
          </p:cNvSpPr>
          <p:nvPr>
            <p:ph type="body" sz="half" idx="2"/>
          </p:nvPr>
        </p:nvSpPr>
        <p:spPr>
          <a:xfrm>
            <a:off x="839788" y="2057399"/>
            <a:ext cx="4944324" cy="4530969"/>
          </a:xfrm>
          <a:ln>
            <a:solidFill>
              <a:srgbClr val="FF0000"/>
            </a:solidFill>
          </a:ln>
        </p:spPr>
        <p:txBody>
          <a:bodyPr>
            <a:normAutofit lnSpcReduction="10000"/>
          </a:bodyPr>
          <a:lstStyle/>
          <a:p>
            <a:pPr marL="342900" indent="-342900">
              <a:buFont typeface="Arial" charset="0"/>
              <a:buChar char="•"/>
            </a:pPr>
            <a:r>
              <a:rPr lang="en-US" sz="2000" dirty="0"/>
              <a:t>A</a:t>
            </a:r>
            <a:r>
              <a:rPr lang="en-US" sz="2000" dirty="0" smtClean="0"/>
              <a:t> </a:t>
            </a:r>
            <a:r>
              <a:rPr lang="en-US" sz="2000" dirty="0"/>
              <a:t>series of case studies involving identity deception in an online venue </a:t>
            </a:r>
          </a:p>
          <a:p>
            <a:pPr marL="342900" indent="-342900">
              <a:buFont typeface="Arial" charset="0"/>
              <a:buChar char="•"/>
            </a:pPr>
            <a:r>
              <a:rPr lang="en-US" sz="2000" dirty="0"/>
              <a:t>L</a:t>
            </a:r>
            <a:r>
              <a:rPr lang="en-US" sz="2000" dirty="0" smtClean="0"/>
              <a:t>ook </a:t>
            </a:r>
            <a:r>
              <a:rPr lang="en-US" sz="2000" dirty="0"/>
              <a:t>at </a:t>
            </a:r>
            <a:r>
              <a:rPr lang="en-US" sz="2000" dirty="0" smtClean="0"/>
              <a:t>three </a:t>
            </a:r>
            <a:r>
              <a:rPr lang="en-US" sz="2000" dirty="0"/>
              <a:t>different examples where the audience was deceived into thinking that the person whose social media they were following was someone different than who they are in reality. </a:t>
            </a:r>
            <a:endParaRPr lang="en-US" sz="2000" dirty="0" smtClean="0"/>
          </a:p>
          <a:p>
            <a:pPr marL="342900" indent="-342900">
              <a:buFont typeface="Arial" charset="0"/>
              <a:buChar char="•"/>
            </a:pPr>
            <a:r>
              <a:rPr lang="en-US" sz="2000" dirty="0"/>
              <a:t>A</a:t>
            </a:r>
            <a:r>
              <a:rPr lang="en-US" sz="2000" dirty="0" smtClean="0"/>
              <a:t>lso </a:t>
            </a:r>
            <a:r>
              <a:rPr lang="en-US" sz="2000" dirty="0"/>
              <a:t>be introduced </a:t>
            </a:r>
            <a:r>
              <a:rPr lang="en-US" sz="2000" dirty="0" smtClean="0"/>
              <a:t>to theoretical frameworks </a:t>
            </a:r>
            <a:r>
              <a:rPr lang="en-US" sz="2000" dirty="0"/>
              <a:t>that can be used as a lens to help explain some </a:t>
            </a:r>
            <a:r>
              <a:rPr lang="en-US" sz="2000" dirty="0" smtClean="0"/>
              <a:t>of </a:t>
            </a:r>
            <a:r>
              <a:rPr lang="en-US" sz="2000" dirty="0"/>
              <a:t>the </a:t>
            </a:r>
            <a:r>
              <a:rPr lang="en-US" sz="2000" dirty="0" err="1"/>
              <a:t>behaviours</a:t>
            </a:r>
            <a:r>
              <a:rPr lang="en-US" sz="2000" dirty="0"/>
              <a:t> exhibited in the case studies </a:t>
            </a:r>
          </a:p>
          <a:p>
            <a:pPr marL="342900" indent="-342900">
              <a:buFont typeface="Arial" charset="0"/>
              <a:buChar char="•"/>
            </a:pPr>
            <a:r>
              <a:rPr lang="en-US" sz="2000" dirty="0"/>
              <a:t>G</a:t>
            </a:r>
            <a:r>
              <a:rPr lang="en-US" sz="2000" dirty="0" smtClean="0"/>
              <a:t>oal </a:t>
            </a:r>
            <a:r>
              <a:rPr lang="en-US" sz="2000" dirty="0"/>
              <a:t>of this </a:t>
            </a:r>
            <a:r>
              <a:rPr lang="en-US" sz="2000" dirty="0" smtClean="0"/>
              <a:t>lecture is </a:t>
            </a:r>
            <a:r>
              <a:rPr lang="en-US" sz="2000" dirty="0"/>
              <a:t>to examine some forms of deception you might run into, and provide some theoretical frameworks to better understand why this may happen. </a:t>
            </a:r>
            <a:endParaRPr lang="en-US" sz="2000" dirty="0" smtClean="0"/>
          </a:p>
          <a:p>
            <a:pPr marL="342900" indent="-342900">
              <a:buFont typeface="Arial" charset="0"/>
              <a:buChar char="•"/>
            </a:pPr>
            <a:endParaRPr lang="en-US" sz="2000" dirty="0"/>
          </a:p>
          <a:p>
            <a:pPr marL="342900" indent="-342900">
              <a:buFont typeface="Arial" charset="0"/>
              <a:buChar char="•"/>
            </a:pPr>
            <a:endParaRPr lang="en-US" sz="2000" dirty="0"/>
          </a:p>
          <a:p>
            <a:endParaRPr lang="en-US" sz="2000" dirty="0" smtClean="0">
              <a:effectLst/>
            </a:endParaRPr>
          </a:p>
          <a:p>
            <a:endParaRPr lang="en-US" dirty="0"/>
          </a:p>
        </p:txBody>
      </p:sp>
      <p:pic>
        <p:nvPicPr>
          <p:cNvPr id="2052" name="Picture 4" descr="mage result for online deception"/>
          <p:cNvPicPr>
            <a:picLocks noGrp="1" noChangeAspect="1" noChangeArrowheads="1"/>
          </p:cNvPicPr>
          <p:nvPr>
            <p:ph idx="1"/>
          </p:nvPr>
        </p:nvPicPr>
        <p:blipFill>
          <a:blip r:embed="rId3">
            <a:extLst>
              <a:ext uri="{28A0092B-C50C-407E-A947-70E740481C1C}">
                <a14:useLocalDpi xmlns:a14="http://schemas.microsoft.com/office/drawing/2010/main" val="0"/>
              </a:ext>
            </a:extLst>
          </a:blip>
          <a:srcRect/>
          <a:stretch>
            <a:fillRect/>
          </a:stretch>
        </p:blipFill>
        <p:spPr bwMode="auto">
          <a:xfrm>
            <a:off x="6947398" y="1257300"/>
            <a:ext cx="3977420" cy="4646697"/>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731394168"/>
      </p:ext>
    </p:extLst>
  </p:cSld>
  <p:clrMapOvr>
    <a:masterClrMapping/>
  </p:clrMapOvr>
  <p:timing>
    <p:tnLst>
      <p:par>
        <p:cTn id="1" dur="indefinite" restart="never" nodeType="tmRoot"/>
      </p:par>
    </p:tnLst>
  </p:timing>
</p:sld>
</file>

<file path=ppt/slides/slide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365125"/>
            <a:ext cx="6383215" cy="1325563"/>
          </a:xfrm>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idx="1"/>
          </p:nvPr>
        </p:nvSpPr>
        <p:spPr>
          <a:xfrm>
            <a:off x="838200" y="1825625"/>
            <a:ext cx="6383215" cy="4692406"/>
          </a:xfrm>
          <a:ln>
            <a:solidFill>
              <a:srgbClr val="FF0000"/>
            </a:solidFill>
          </a:ln>
        </p:spPr>
        <p:txBody>
          <a:bodyPr>
            <a:normAutofit fontScale="55000" lnSpcReduction="20000"/>
          </a:bodyPr>
          <a:lstStyle/>
          <a:p>
            <a:pPr>
              <a:buFont typeface="Arial" charset="0"/>
              <a:buChar char="•"/>
            </a:pPr>
            <a:r>
              <a:rPr lang="en-US" sz="3200" dirty="0"/>
              <a:t>Trolls are now most often associated with antisocial </a:t>
            </a:r>
            <a:r>
              <a:rPr lang="en-US" sz="3200" dirty="0" err="1"/>
              <a:t>behaviours</a:t>
            </a:r>
            <a:r>
              <a:rPr lang="en-US" sz="3200" dirty="0"/>
              <a:t> displayed via computer-mediated communication, but the term “troll” has a long history that predates the Internet. In particular, there are two very different word origins that are being invoked when the term “troll” or “trolling” is used. </a:t>
            </a:r>
          </a:p>
          <a:p>
            <a:pPr>
              <a:buFont typeface="Arial" charset="0"/>
              <a:buChar char="•"/>
            </a:pPr>
            <a:r>
              <a:rPr lang="en-US" sz="3200" dirty="0"/>
              <a:t>The first is that trolls are creatures from Norse mythology. They are supernatural creatures that are often found in caves or under bridges and are usually not very nice. When this version of the world </a:t>
            </a:r>
            <a:r>
              <a:rPr lang="en-US" sz="3200" b="1" dirty="0"/>
              <a:t>troll</a:t>
            </a:r>
            <a:r>
              <a:rPr lang="en-US" sz="3200" dirty="0"/>
              <a:t> is used</a:t>
            </a:r>
            <a:r>
              <a:rPr lang="en-US" sz="3200" u="sng" dirty="0"/>
              <a:t>, it is typically describing an Internet user who makes things unpleasant for other users, and prevents legitimate conversations from happening in a particular online space. </a:t>
            </a:r>
          </a:p>
          <a:p>
            <a:pPr>
              <a:buFont typeface="Arial" charset="0"/>
              <a:buChar char="•"/>
            </a:pPr>
            <a:r>
              <a:rPr lang="en-US" sz="3200" dirty="0"/>
              <a:t>“Trolling” can also be used in a way that invokes fishing. In this usage of the word, </a:t>
            </a:r>
            <a:r>
              <a:rPr lang="en-US" sz="3200" b="1" dirty="0"/>
              <a:t>trolling</a:t>
            </a:r>
            <a:r>
              <a:rPr lang="en-US" sz="3200" dirty="0"/>
              <a:t> involves stringing lines of bait behind a boat, slowly hooking fish as it travels along in the waters. When this version of troll is used, it is </a:t>
            </a:r>
            <a:r>
              <a:rPr lang="en-US" sz="3200" u="sng" dirty="0"/>
              <a:t>describing an Internet user who is partaking in some sort of identity play, where they “hook” unsuspecting users into </a:t>
            </a:r>
            <a:r>
              <a:rPr lang="en-US" sz="3200" u="sng" dirty="0" smtClean="0"/>
              <a:t>lines </a:t>
            </a:r>
            <a:r>
              <a:rPr lang="en-US" sz="3200" u="sng" dirty="0"/>
              <a:t>of conversation that derails any discussion of the actual topic at hand</a:t>
            </a:r>
            <a:r>
              <a:rPr lang="en-US" sz="3200" dirty="0"/>
              <a:t>. </a:t>
            </a:r>
          </a:p>
          <a:p>
            <a:pPr>
              <a:buFont typeface="Arial" charset="0"/>
              <a:buChar char="•"/>
            </a:pPr>
            <a:endParaRPr lang="en-US" dirty="0"/>
          </a:p>
        </p:txBody>
      </p:sp>
      <p:pic>
        <p:nvPicPr>
          <p:cNvPr id="3074" name="Picture 2" descr="mage result for Three Billy Goats Gruff, a Norwegian fairy tal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8313019" y="365125"/>
            <a:ext cx="3040780" cy="3917501"/>
          </a:xfrm>
          <a:prstGeom prst="rect">
            <a:avLst/>
          </a:prstGeom>
          <a:noFill/>
          <a:extLst>
            <a:ext uri="{909E8E84-426E-40DD-AFC4-6F175D3DCCD1}">
              <a14:hiddenFill xmlns:a14="http://schemas.microsoft.com/office/drawing/2010/main">
                <a:solidFill>
                  <a:srgbClr val="FFFFFF"/>
                </a:solidFill>
              </a14:hiddenFill>
            </a:ext>
          </a:extLst>
        </p:spPr>
      </p:pic>
      <p:pic>
        <p:nvPicPr>
          <p:cNvPr id="3076" name="Picture 4" descr="elated image">
            <a:hlinkClick r:id="rId4"/>
          </p:cNvPr>
          <p:cNvPicPr>
            <a:picLocks noChangeAspect="1" noChangeArrowheads="1"/>
          </p:cNvPicPr>
          <p:nvPr/>
        </p:nvPicPr>
        <p:blipFill>
          <a:blip r:embed="rId5">
            <a:extLst>
              <a:ext uri="{28A0092B-C50C-407E-A947-70E740481C1C}">
                <a14:useLocalDpi xmlns:a14="http://schemas.microsoft.com/office/drawing/2010/main" val="0"/>
              </a:ext>
            </a:extLst>
          </a:blip>
          <a:srcRect/>
          <a:stretch>
            <a:fillRect/>
          </a:stretch>
        </p:blipFill>
        <p:spPr bwMode="auto">
          <a:xfrm>
            <a:off x="7935628" y="4407877"/>
            <a:ext cx="3795562" cy="211015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89457523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sz="half" idx="1"/>
          </p:nvPr>
        </p:nvSpPr>
        <p:spPr>
          <a:xfrm>
            <a:off x="838200" y="1825625"/>
            <a:ext cx="6147816" cy="4351338"/>
          </a:xfrm>
          <a:ln>
            <a:solidFill>
              <a:srgbClr val="FF0000"/>
            </a:solidFill>
          </a:ln>
        </p:spPr>
        <p:txBody>
          <a:bodyPr>
            <a:normAutofit fontScale="85000" lnSpcReduction="20000"/>
          </a:bodyPr>
          <a:lstStyle/>
          <a:p>
            <a:r>
              <a:rPr lang="en-US" dirty="0"/>
              <a:t>Whitney </a:t>
            </a:r>
            <a:r>
              <a:rPr lang="en-US" dirty="0" smtClean="0"/>
              <a:t>Phillips, </a:t>
            </a:r>
            <a:r>
              <a:rPr lang="en-US" i="1" dirty="0"/>
              <a:t>This is why we can’t have nice things: Mapping the Relationship between Online Trolling and Mainstream Culture </a:t>
            </a:r>
            <a:r>
              <a:rPr lang="en-US" dirty="0" smtClean="0"/>
              <a:t>(2015)</a:t>
            </a:r>
            <a:endParaRPr lang="en-US" dirty="0"/>
          </a:p>
          <a:p>
            <a:pPr lvl="1"/>
            <a:r>
              <a:rPr lang="en-US" dirty="0"/>
              <a:t>A</a:t>
            </a:r>
            <a:r>
              <a:rPr lang="en-US" dirty="0" smtClean="0"/>
              <a:t>rgues </a:t>
            </a:r>
            <a:r>
              <a:rPr lang="en-US" dirty="0"/>
              <a:t>that the difference between the Norse mythology and fishing definitions of trolling are an important distinction as one carries a value judgment that the other doesn’t: </a:t>
            </a:r>
          </a:p>
          <a:p>
            <a:pPr lvl="1"/>
            <a:r>
              <a:rPr lang="en-US" dirty="0"/>
              <a:t>“The speaker’s attitude toward </a:t>
            </a:r>
            <a:r>
              <a:rPr lang="en-US" dirty="0" smtClean="0"/>
              <a:t>trolls and </a:t>
            </a:r>
            <a:r>
              <a:rPr lang="en-US" dirty="0"/>
              <a:t>trolling </a:t>
            </a:r>
            <a:r>
              <a:rPr lang="en-US" dirty="0" err="1"/>
              <a:t>behaviours</a:t>
            </a:r>
            <a:r>
              <a:rPr lang="en-US" dirty="0"/>
              <a:t> often colors his or her understanding of the term’s origins</a:t>
            </a:r>
            <a:r>
              <a:rPr lang="en-US" dirty="0" smtClean="0"/>
              <a:t>. </a:t>
            </a:r>
            <a:r>
              <a:rPr lang="en-US" dirty="0"/>
              <a:t>If he or she sees trolling as mean-spirited and abusive, he or she is more likely to link trolling with the snarling, mythological variety. If he or she is ambivalent or even sympathetic to trolling, his or her account will often make mention of the more value-neutral fishing </a:t>
            </a:r>
            <a:r>
              <a:rPr lang="en-US" dirty="0" smtClean="0"/>
              <a:t>term”  </a:t>
            </a:r>
            <a:r>
              <a:rPr lang="en-US" dirty="0" smtClean="0"/>
              <a:t>(pg. 15)</a:t>
            </a:r>
            <a:endParaRPr lang="en-US" dirty="0"/>
          </a:p>
          <a:p>
            <a:pPr lvl="1"/>
            <a:endParaRPr lang="en-US" dirty="0"/>
          </a:p>
          <a:p>
            <a:pPr marL="0" indent="0">
              <a:buNone/>
            </a:pPr>
            <a:endParaRPr lang="en-US" dirty="0"/>
          </a:p>
        </p:txBody>
      </p:sp>
      <p:sp>
        <p:nvSpPr>
          <p:cNvPr id="6" name="AutoShape 4" descr="mage result for whitney phillips this is why"/>
          <p:cNvSpPr>
            <a:spLocks noChangeAspect="1" noChangeArrowheads="1"/>
          </p:cNvSpPr>
          <p:nvPr/>
        </p:nvSpPr>
        <p:spPr bwMode="auto">
          <a:xfrm>
            <a:off x="0" y="0"/>
            <a:ext cx="22764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elated imag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8" name="Picture 12" descr="mage result for online trolls"/>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36312" y="2434275"/>
            <a:ext cx="3717488" cy="300959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65798771"/>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Trolls and Trolling</a:t>
            </a:r>
            <a:endParaRPr lang="en-US" dirty="0"/>
          </a:p>
        </p:txBody>
      </p:sp>
      <p:sp>
        <p:nvSpPr>
          <p:cNvPr id="3" name="Content Placeholder 2"/>
          <p:cNvSpPr>
            <a:spLocks noGrp="1"/>
          </p:cNvSpPr>
          <p:nvPr>
            <p:ph sz="half" idx="1"/>
          </p:nvPr>
        </p:nvSpPr>
        <p:spPr>
          <a:xfrm>
            <a:off x="838199" y="1825624"/>
            <a:ext cx="6540796" cy="4904359"/>
          </a:xfrm>
          <a:ln>
            <a:solidFill>
              <a:srgbClr val="FF0000"/>
            </a:solidFill>
          </a:ln>
        </p:spPr>
        <p:txBody>
          <a:bodyPr>
            <a:normAutofit fontScale="62500" lnSpcReduction="20000"/>
          </a:bodyPr>
          <a:lstStyle/>
          <a:p>
            <a:r>
              <a:rPr lang="en-US" dirty="0" smtClean="0"/>
              <a:t>Judith </a:t>
            </a:r>
            <a:r>
              <a:rPr lang="en-US" dirty="0" err="1" smtClean="0"/>
              <a:t>Donath</a:t>
            </a:r>
            <a:r>
              <a:rPr lang="en-US" dirty="0" smtClean="0"/>
              <a:t>, “Identity and Deception in the Virtual Community” (1999): </a:t>
            </a:r>
          </a:p>
          <a:p>
            <a:pPr lvl="1"/>
            <a:r>
              <a:rPr lang="en-US" dirty="0"/>
              <a:t>“Trolling is a game about identity deception, albeit one that is played without the consent of most of the players. The troll attempts to pass as a legitimate participant, sharing the group’s common interests and concerns.” </a:t>
            </a:r>
            <a:r>
              <a:rPr lang="en-US" dirty="0" smtClean="0"/>
              <a:t>(45) </a:t>
            </a:r>
          </a:p>
          <a:p>
            <a:r>
              <a:rPr lang="en-US" dirty="0"/>
              <a:t>This can ultimately have an overall negative effect on the quality of conversations in an online community. Too many visits by too many trolls, and a community may begin to become suspicious of all newcomers: </a:t>
            </a:r>
          </a:p>
          <a:p>
            <a:pPr lvl="1"/>
            <a:r>
              <a:rPr lang="en-US" dirty="0"/>
              <a:t>“A troll can disrupt the discussion on a newsgroup, disseminate bad advice, and damage the feeling of trust in the newsgroup community. Furthermore, in a group that has become sensitized to trolling - where the rate of deception is high - many honestly </a:t>
            </a:r>
            <a:r>
              <a:rPr lang="en-US" dirty="0" err="1"/>
              <a:t>naïve</a:t>
            </a:r>
            <a:r>
              <a:rPr lang="en-US" dirty="0"/>
              <a:t> questions may be quickly rejected as </a:t>
            </a:r>
            <a:r>
              <a:rPr lang="en-US" dirty="0" err="1"/>
              <a:t>trollings</a:t>
            </a:r>
            <a:r>
              <a:rPr lang="en-US" dirty="0"/>
              <a:t> ... Even if the accusation is unfounded, being branded a troll is quite damaging to one’s online reputation.” </a:t>
            </a:r>
            <a:r>
              <a:rPr lang="en-US" dirty="0" smtClean="0"/>
              <a:t>(45)</a:t>
            </a:r>
          </a:p>
          <a:p>
            <a:r>
              <a:rPr lang="en-US" dirty="0"/>
              <a:t>I</a:t>
            </a:r>
            <a:r>
              <a:rPr lang="en-US" dirty="0" smtClean="0"/>
              <a:t>nstead </a:t>
            </a:r>
            <a:r>
              <a:rPr lang="en-US" dirty="0"/>
              <a:t>of creating an authentic online identity, trolls actively work to convince their audience they are something they are not. </a:t>
            </a:r>
          </a:p>
          <a:p>
            <a:r>
              <a:rPr lang="en-US" dirty="0"/>
              <a:t>Because we can never be completely sure who we are dealing with online there is always the possibility that someone whose identity that you have not yet verified in a face-to-face encounter could be engaging in some sort of trolling </a:t>
            </a:r>
            <a:r>
              <a:rPr lang="en-US" dirty="0" err="1"/>
              <a:t>behaviour</a:t>
            </a:r>
            <a:r>
              <a:rPr lang="en-US" dirty="0"/>
              <a:t>. </a:t>
            </a:r>
          </a:p>
          <a:p>
            <a:endParaRPr lang="en-US" dirty="0"/>
          </a:p>
          <a:p>
            <a:pPr lvl="1"/>
            <a:endParaRPr lang="en-US" dirty="0"/>
          </a:p>
          <a:p>
            <a:pPr lvl="1"/>
            <a:endParaRPr lang="en-US" dirty="0"/>
          </a:p>
          <a:p>
            <a:pPr marL="0" indent="0">
              <a:buNone/>
            </a:pPr>
            <a:endParaRPr lang="en-US" dirty="0"/>
          </a:p>
        </p:txBody>
      </p:sp>
      <p:sp>
        <p:nvSpPr>
          <p:cNvPr id="6" name="AutoShape 4" descr="mage result for whitney phillips this is why"/>
          <p:cNvSpPr>
            <a:spLocks noChangeAspect="1" noChangeArrowheads="1"/>
          </p:cNvSpPr>
          <p:nvPr/>
        </p:nvSpPr>
        <p:spPr bwMode="auto">
          <a:xfrm>
            <a:off x="0" y="0"/>
            <a:ext cx="2276475" cy="3362325"/>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sp>
        <p:nvSpPr>
          <p:cNvPr id="10" name="AutoShape 8" descr="elated image"/>
          <p:cNvSpPr>
            <a:spLocks noChangeAspect="1" noChangeArrowheads="1"/>
          </p:cNvSpPr>
          <p:nvPr/>
        </p:nvSpPr>
        <p:spPr bwMode="auto">
          <a:xfrm>
            <a:off x="0" y="0"/>
            <a:ext cx="304800" cy="304800"/>
          </a:xfrm>
          <a:prstGeom prst="rect">
            <a:avLst/>
          </a:prstGeom>
          <a:noFill/>
          <a:extLst>
            <a:ext uri="{909E8E84-426E-40DD-AFC4-6F175D3DCCD1}">
              <a14:hiddenFill xmlns:a14="http://schemas.microsoft.com/office/drawing/2010/main">
                <a:solidFill>
                  <a:srgbClr val="FFFFFF"/>
                </a:solidFill>
              </a14:hiddenFill>
            </a:ext>
          </a:extLst>
        </p:spPr>
        <p:txBody>
          <a:bodyPr vert="horz" wrap="square" lIns="91440" tIns="45720" rIns="91440" bIns="45720" numCol="1" anchor="t" anchorCtr="0" compatLnSpc="1">
            <a:prstTxWarp prst="textNoShape">
              <a:avLst/>
            </a:prstTxWarp>
          </a:bodyPr>
          <a:lstStyle/>
          <a:p>
            <a:endParaRPr lang="en-US"/>
          </a:p>
        </p:txBody>
      </p:sp>
      <p:pic>
        <p:nvPicPr>
          <p:cNvPr id="4106" name="Picture 10" descr="mage result for troll online"/>
          <p:cNvPicPr>
            <a:picLocks noGrp="1" noChangeAspect="1" noChangeArrowheads="1"/>
          </p:cNvPicPr>
          <p:nvPr>
            <p:ph sz="half" idx="2"/>
          </p:nvPr>
        </p:nvPicPr>
        <p:blipFill>
          <a:blip r:embed="rId3">
            <a:extLst>
              <a:ext uri="{28A0092B-C50C-407E-A947-70E740481C1C}">
                <a14:useLocalDpi xmlns:a14="http://schemas.microsoft.com/office/drawing/2010/main" val="0"/>
              </a:ext>
            </a:extLst>
          </a:blip>
          <a:srcRect/>
          <a:stretch>
            <a:fillRect/>
          </a:stretch>
        </p:blipFill>
        <p:spPr bwMode="auto">
          <a:xfrm>
            <a:off x="7630989" y="3005316"/>
            <a:ext cx="3722811" cy="2544973"/>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624982851"/>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Trolling vs. Harassment</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fontScale="85000" lnSpcReduction="20000"/>
          </a:bodyPr>
          <a:lstStyle/>
          <a:p>
            <a:r>
              <a:rPr lang="en-US" dirty="0"/>
              <a:t>While the definitions we just covered are widely accepted and utilized in an academic context, this is not necessarily the case for more mainstream discussions. </a:t>
            </a:r>
          </a:p>
          <a:p>
            <a:r>
              <a:rPr lang="en-US" dirty="0"/>
              <a:t>In recent years as Internet usage has increased, coverage of sensational events that happen partly or fully online have begun to be covered by news </a:t>
            </a:r>
            <a:r>
              <a:rPr lang="en-US" dirty="0" smtClean="0"/>
              <a:t>outlets</a:t>
            </a:r>
            <a:r>
              <a:rPr lang="en-US" dirty="0"/>
              <a:t>. In this coverage, the term “troll” is often used to describe a wide range of online </a:t>
            </a:r>
            <a:r>
              <a:rPr lang="en-US" dirty="0" err="1"/>
              <a:t>behaviour</a:t>
            </a:r>
            <a:r>
              <a:rPr lang="en-US" dirty="0"/>
              <a:t> such as racist, sexist, or homophobic speech - a far cry from the previous definition of identity deception. </a:t>
            </a:r>
            <a:endParaRPr lang="en-US" dirty="0" smtClean="0"/>
          </a:p>
          <a:p>
            <a:r>
              <a:rPr lang="en-US" dirty="0"/>
              <a:t>By conflating hate speech, harassment, bullying, etc. with trolling, it actually minimizes the harm such words can cause by making it seem like it is done by an anonymous, chaotic force: </a:t>
            </a:r>
          </a:p>
          <a:p>
            <a:pPr lvl="1"/>
            <a:r>
              <a:rPr lang="en-US" dirty="0"/>
              <a:t>“Ultimately, however, the biggest problem with the vague catch-all term “troll” is that it imposes an artificial boundary between so-called trolls (whatever that even means) and “regular” Internet users. This makes it seem as if the only people engaging in nasty </a:t>
            </a:r>
            <a:r>
              <a:rPr lang="en-US" dirty="0" err="1"/>
              <a:t>behaviour</a:t>
            </a:r>
            <a:r>
              <a:rPr lang="en-US" dirty="0"/>
              <a:t> is this one, apparently unified group of malcontents-and that is simply false. Nasty </a:t>
            </a:r>
            <a:r>
              <a:rPr lang="en-US" dirty="0" err="1"/>
              <a:t>behaviour</a:t>
            </a:r>
            <a:r>
              <a:rPr lang="en-US" dirty="0"/>
              <a:t> online can come from anyone: your </a:t>
            </a:r>
            <a:r>
              <a:rPr lang="en-US" dirty="0" err="1"/>
              <a:t>neighbour</a:t>
            </a:r>
            <a:r>
              <a:rPr lang="en-US" dirty="0"/>
              <a:t>, your kids’ high school classmates, your colleague at work, yourself in a bad mood.“ </a:t>
            </a:r>
            <a:r>
              <a:rPr lang="en-US" dirty="0" smtClean="0"/>
              <a:t>(</a:t>
            </a:r>
            <a:r>
              <a:rPr lang="en-US" dirty="0"/>
              <a:t>Phillips, 2013a) </a:t>
            </a:r>
          </a:p>
          <a:p>
            <a:endParaRPr lang="en-US" dirty="0"/>
          </a:p>
          <a:p>
            <a:pPr>
              <a:buFont typeface="Arial" charset="0"/>
              <a:buChar char="•"/>
            </a:pPr>
            <a:endParaRPr lang="en-US" dirty="0"/>
          </a:p>
        </p:txBody>
      </p:sp>
    </p:spTree>
    <p:extLst>
      <p:ext uri="{BB962C8B-B14F-4D97-AF65-F5344CB8AC3E}">
        <p14:creationId xmlns:p14="http://schemas.microsoft.com/office/powerpoint/2010/main" val="1308213201"/>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Forms of Cyberbullying</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fontScale="25000" lnSpcReduction="20000"/>
          </a:bodyPr>
          <a:lstStyle/>
          <a:p>
            <a:r>
              <a:rPr lang="en-US" sz="8600" b="1" dirty="0"/>
              <a:t>Types of </a:t>
            </a:r>
            <a:r>
              <a:rPr lang="en-US" sz="8600" b="1" dirty="0" smtClean="0"/>
              <a:t>cyberbullying</a:t>
            </a:r>
            <a:endParaRPr lang="en-US" sz="8600" b="1" dirty="0"/>
          </a:p>
          <a:p>
            <a:pPr lvl="1"/>
            <a:r>
              <a:rPr lang="en-US" sz="8600" b="1" dirty="0"/>
              <a:t>Harassment</a:t>
            </a:r>
            <a:r>
              <a:rPr lang="en-US" sz="8600" dirty="0"/>
              <a:t> - Repeatedly sending offensive, rude, and insulting messages.</a:t>
            </a:r>
          </a:p>
          <a:p>
            <a:pPr lvl="1"/>
            <a:r>
              <a:rPr lang="en-US" sz="8600" b="1" dirty="0"/>
              <a:t>Denigration - </a:t>
            </a:r>
            <a:r>
              <a:rPr lang="en-US" sz="8600" dirty="0"/>
              <a:t>Distributing information about someone else that is derogatory and untrue by posting it on a webpage, sending it through email or instant messaging, or posting or sending digitally altered photos of someone.</a:t>
            </a:r>
          </a:p>
          <a:p>
            <a:pPr lvl="1"/>
            <a:r>
              <a:rPr lang="en-US" sz="8600" b="1" dirty="0"/>
              <a:t>Flaming</a:t>
            </a:r>
            <a:r>
              <a:rPr lang="en-US" sz="8600" dirty="0"/>
              <a:t> </a:t>
            </a:r>
            <a:r>
              <a:rPr lang="en-US" sz="8600" b="1" dirty="0"/>
              <a:t>- </a:t>
            </a:r>
            <a:r>
              <a:rPr lang="en-US" sz="8600" dirty="0"/>
              <a:t>Online fighting using electronic messages with angry, vulgar language.</a:t>
            </a:r>
          </a:p>
          <a:p>
            <a:pPr lvl="1"/>
            <a:r>
              <a:rPr lang="en-US" sz="8600" b="1" dirty="0"/>
              <a:t>Impersonation - </a:t>
            </a:r>
            <a:r>
              <a:rPr lang="en-US" sz="8600" dirty="0"/>
              <a:t>Breaking into an email or social networking account and using that person's online identity to send or post vicious or embarrassing material to/about others.</a:t>
            </a:r>
          </a:p>
          <a:p>
            <a:pPr lvl="1"/>
            <a:r>
              <a:rPr lang="en-US" sz="8600" b="1" dirty="0"/>
              <a:t>Outing and Trickery</a:t>
            </a:r>
            <a:r>
              <a:rPr lang="en-US" sz="8600" dirty="0"/>
              <a:t> </a:t>
            </a:r>
            <a:r>
              <a:rPr lang="en-US" sz="8600" b="1" dirty="0"/>
              <a:t>- </a:t>
            </a:r>
            <a:r>
              <a:rPr lang="en-US" sz="8600" dirty="0"/>
              <a:t>Sharing someone's secrets or embarrassing information, or tricking someone into revealing secrets or embarrassing information and forwarding it to others.</a:t>
            </a:r>
          </a:p>
          <a:p>
            <a:pPr lvl="1"/>
            <a:r>
              <a:rPr lang="en-US" sz="8600" b="1" dirty="0"/>
              <a:t>Cyber Stalking - </a:t>
            </a:r>
            <a:r>
              <a:rPr lang="en-US" sz="8600" dirty="0"/>
              <a:t>Repeatedly sending messages that include threats of harm or are highly intimidating, or engaging in other online activities that make a person afraid for his or her safety (depending on the content of the message, it may be illegal).</a:t>
            </a:r>
            <a:r>
              <a:rPr lang="en-US" dirty="0"/>
              <a:t/>
            </a:r>
            <a:br>
              <a:rPr lang="en-US" dirty="0"/>
            </a:br>
            <a:r>
              <a:rPr lang="en-US" dirty="0"/>
              <a:t> </a:t>
            </a:r>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416403966"/>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7024307" y="1670050"/>
            <a:ext cx="5024817" cy="3517900"/>
          </a:xfrm>
          <a:prstGeom prst="rect">
            <a:avLst/>
          </a:prstGeom>
        </p:spPr>
      </p:pic>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0" y="0"/>
            <a:ext cx="6868551" cy="6858000"/>
          </a:xfrm>
          <a:prstGeom prst="rect">
            <a:avLst/>
          </a:prstGeom>
        </p:spPr>
      </p:pic>
    </p:spTree>
    <p:extLst>
      <p:ext uri="{BB962C8B-B14F-4D97-AF65-F5344CB8AC3E}">
        <p14:creationId xmlns:p14="http://schemas.microsoft.com/office/powerpoint/2010/main" val="1885773290"/>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Why the Online Trolls Troll</a:t>
            </a:r>
          </a:p>
        </p:txBody>
      </p:sp>
      <p:sp>
        <p:nvSpPr>
          <p:cNvPr id="3" name="Content Placeholder 2"/>
          <p:cNvSpPr>
            <a:spLocks noGrp="1"/>
          </p:cNvSpPr>
          <p:nvPr>
            <p:ph idx="1"/>
          </p:nvPr>
        </p:nvSpPr>
        <p:spPr>
          <a:xfrm>
            <a:off x="838200" y="1690687"/>
            <a:ext cx="10515599" cy="4710113"/>
          </a:xfrm>
          <a:ln>
            <a:solidFill>
              <a:srgbClr val="FF0000"/>
            </a:solidFill>
          </a:ln>
        </p:spPr>
        <p:txBody>
          <a:bodyPr>
            <a:normAutofit lnSpcReduction="10000"/>
          </a:bodyPr>
          <a:lstStyle/>
          <a:p>
            <a:r>
              <a:rPr lang="en-US" sz="2400" dirty="0" smtClean="0"/>
              <a:t>According to Jesse Fox, PhD, research in communication and psychology help explain why online trolls troll: </a:t>
            </a:r>
          </a:p>
          <a:p>
            <a:pPr lvl="1"/>
            <a:r>
              <a:rPr lang="en-US" sz="2000" b="1" dirty="0" smtClean="0"/>
              <a:t>Anonymity</a:t>
            </a:r>
            <a:r>
              <a:rPr lang="en-US" sz="2000" dirty="0" smtClean="0"/>
              <a:t> </a:t>
            </a:r>
            <a:r>
              <a:rPr lang="en-US" sz="2000" dirty="0" smtClean="0">
                <a:sym typeface="Wingdings"/>
              </a:rPr>
              <a:t> </a:t>
            </a:r>
            <a:r>
              <a:rPr lang="en-US" sz="2000" i="1" dirty="0" smtClean="0">
                <a:sym typeface="Wingdings"/>
              </a:rPr>
              <a:t>online disinhibition effect </a:t>
            </a:r>
            <a:r>
              <a:rPr lang="en-US" sz="2000" dirty="0" smtClean="0">
                <a:sym typeface="Wingdings"/>
              </a:rPr>
              <a:t>(anonymity drives deviant </a:t>
            </a:r>
            <a:r>
              <a:rPr lang="en-US" sz="2000" dirty="0" err="1" smtClean="0">
                <a:sym typeface="Wingdings"/>
              </a:rPr>
              <a:t>behaviour</a:t>
            </a:r>
            <a:r>
              <a:rPr lang="en-US" sz="2000" dirty="0" smtClean="0">
                <a:sym typeface="Wingdings"/>
              </a:rPr>
              <a:t>)</a:t>
            </a:r>
            <a:endParaRPr lang="en-US" sz="2000" dirty="0" smtClean="0"/>
          </a:p>
          <a:p>
            <a:pPr lvl="1"/>
            <a:r>
              <a:rPr lang="en-US" sz="2000" b="1" dirty="0" smtClean="0"/>
              <a:t>Perceived obscurity</a:t>
            </a:r>
            <a:r>
              <a:rPr lang="en-US" sz="2000" b="1" dirty="0"/>
              <a:t> </a:t>
            </a:r>
            <a:r>
              <a:rPr lang="en-US" sz="2000" dirty="0" smtClean="0">
                <a:sym typeface="Wingdings"/>
              </a:rPr>
              <a:t> trolls believing their expressions are still relatively private</a:t>
            </a:r>
            <a:endParaRPr lang="en-US" sz="2000" dirty="0" smtClean="0"/>
          </a:p>
          <a:p>
            <a:pPr lvl="1"/>
            <a:r>
              <a:rPr lang="en-US" sz="2000" b="1" dirty="0" smtClean="0"/>
              <a:t>Perceived </a:t>
            </a:r>
            <a:r>
              <a:rPr lang="en-US" sz="2000" b="1" dirty="0"/>
              <a:t>majority </a:t>
            </a:r>
            <a:r>
              <a:rPr lang="en-US" sz="2000" b="1" dirty="0" smtClean="0"/>
              <a:t>status</a:t>
            </a:r>
            <a:r>
              <a:rPr lang="en-US" sz="2000" b="1" dirty="0"/>
              <a:t> </a:t>
            </a:r>
            <a:r>
              <a:rPr lang="en-US" sz="2000" dirty="0" smtClean="0">
                <a:sym typeface="Wingdings"/>
              </a:rPr>
              <a:t> </a:t>
            </a:r>
            <a:r>
              <a:rPr lang="en-US" sz="2000" i="1" dirty="0" smtClean="0">
                <a:sym typeface="Wingdings"/>
              </a:rPr>
              <a:t>spiral of silence theory </a:t>
            </a:r>
            <a:r>
              <a:rPr lang="en-US" sz="2000" dirty="0" smtClean="0">
                <a:sym typeface="Wingdings"/>
              </a:rPr>
              <a:t>(when people think they are in the majority in a setting, they will more freely express their opinion than those who feel they are in the minority)</a:t>
            </a:r>
            <a:endParaRPr lang="en-US" sz="2000" dirty="0" smtClean="0"/>
          </a:p>
          <a:p>
            <a:pPr lvl="1"/>
            <a:r>
              <a:rPr lang="en-US" sz="2000" b="1" dirty="0" smtClean="0"/>
              <a:t>Social </a:t>
            </a:r>
            <a:r>
              <a:rPr lang="en-US" sz="2000" b="1" dirty="0"/>
              <a:t>identity </a:t>
            </a:r>
            <a:r>
              <a:rPr lang="en-US" sz="2000" b="1" dirty="0" smtClean="0"/>
              <a:t>salience</a:t>
            </a:r>
            <a:r>
              <a:rPr lang="en-US" sz="2000" b="1" dirty="0"/>
              <a:t> </a:t>
            </a:r>
            <a:r>
              <a:rPr lang="en-US" sz="2000" dirty="0" smtClean="0">
                <a:sym typeface="Wingdings"/>
              </a:rPr>
              <a:t> </a:t>
            </a:r>
            <a:r>
              <a:rPr lang="en-US" sz="2000" i="1" dirty="0" smtClean="0">
                <a:sym typeface="Wingdings"/>
              </a:rPr>
              <a:t>social identity model of </a:t>
            </a:r>
            <a:r>
              <a:rPr lang="en-US" sz="2000" i="1" dirty="0" err="1" smtClean="0">
                <a:sym typeface="Wingdings"/>
              </a:rPr>
              <a:t>deindividuation</a:t>
            </a:r>
            <a:r>
              <a:rPr lang="en-US" sz="2000" i="1" dirty="0" smtClean="0">
                <a:sym typeface="Wingdings"/>
              </a:rPr>
              <a:t> effects </a:t>
            </a:r>
            <a:r>
              <a:rPr lang="en-US" sz="2000" dirty="0" smtClean="0">
                <a:sym typeface="Wingdings"/>
              </a:rPr>
              <a:t>(online, social identity sometimes mean more than individual identity; “mob mentality”) </a:t>
            </a:r>
            <a:endParaRPr lang="en-US" sz="2000" dirty="0" smtClean="0"/>
          </a:p>
          <a:p>
            <a:pPr lvl="1"/>
            <a:r>
              <a:rPr lang="en-US" sz="2000" b="1" dirty="0"/>
              <a:t>Surrounded by “</a:t>
            </a:r>
            <a:r>
              <a:rPr lang="en-US" sz="2000" b="1" dirty="0" smtClean="0"/>
              <a:t>friends” </a:t>
            </a:r>
            <a:r>
              <a:rPr lang="en-US" sz="2000" dirty="0" smtClean="0">
                <a:sym typeface="Wingdings"/>
              </a:rPr>
              <a:t> assume others in social network are just like you</a:t>
            </a:r>
            <a:endParaRPr lang="en-US" sz="2000" dirty="0" smtClean="0"/>
          </a:p>
          <a:p>
            <a:pPr lvl="1"/>
            <a:r>
              <a:rPr lang="en-US" sz="2000" b="1" dirty="0" smtClean="0"/>
              <a:t>Desensitization</a:t>
            </a:r>
            <a:r>
              <a:rPr lang="en-US" sz="2000" dirty="0" smtClean="0"/>
              <a:t> </a:t>
            </a:r>
            <a:r>
              <a:rPr lang="en-US" sz="2000" dirty="0" smtClean="0">
                <a:sym typeface="Wingdings"/>
              </a:rPr>
              <a:t> desensitized to online environment; lose our filter; easier to type something offensive into a screen </a:t>
            </a:r>
          </a:p>
          <a:p>
            <a:pPr lvl="1"/>
            <a:r>
              <a:rPr lang="en-US" sz="2000" b="1" dirty="0" smtClean="0">
                <a:sym typeface="Wingdings"/>
              </a:rPr>
              <a:t>Personality traits </a:t>
            </a:r>
            <a:r>
              <a:rPr lang="en-US" sz="2000" dirty="0" smtClean="0">
                <a:sym typeface="Wingdings"/>
              </a:rPr>
              <a:t> some outspoken, morally superior, like to make others angry</a:t>
            </a:r>
            <a:endParaRPr lang="en-US" sz="2000" dirty="0" smtClean="0"/>
          </a:p>
          <a:p>
            <a:pPr lvl="1"/>
            <a:r>
              <a:rPr lang="en-US" sz="2000" b="1" dirty="0"/>
              <a:t>Perceived lack of </a:t>
            </a:r>
            <a:r>
              <a:rPr lang="en-US" sz="2000" b="1" dirty="0" smtClean="0"/>
              <a:t>consequences </a:t>
            </a:r>
            <a:r>
              <a:rPr lang="en-US" sz="2000" dirty="0" smtClean="0">
                <a:sym typeface="Wingdings"/>
              </a:rPr>
              <a:t> </a:t>
            </a:r>
            <a:r>
              <a:rPr lang="en-US" sz="2000" i="1" dirty="0" smtClean="0">
                <a:sym typeface="Wingdings"/>
              </a:rPr>
              <a:t>social exchange theory</a:t>
            </a:r>
            <a:r>
              <a:rPr lang="en-US" sz="2000" dirty="0" smtClean="0">
                <a:sym typeface="Wingdings"/>
              </a:rPr>
              <a:t> (analyze costs and benefits in communication; expressing yourself has more benefits than costs)</a:t>
            </a:r>
            <a:endParaRPr lang="en-US" sz="2000" i="1" dirty="0" smtClean="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639020112"/>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1: Lonelygirl15</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a:bodyPr>
          <a:lstStyle/>
          <a:p>
            <a:endParaRPr lang="en-US" dirty="0"/>
          </a:p>
          <a:p>
            <a:pPr>
              <a:buFont typeface="Arial" charset="0"/>
              <a:buChar char="•"/>
            </a:pPr>
            <a:endParaRPr lang="en-US" dirty="0"/>
          </a:p>
        </p:txBody>
      </p:sp>
      <p:pic>
        <p:nvPicPr>
          <p:cNvPr id="6146" name="Picture 2" descr="elated image">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109912" y="2559640"/>
            <a:ext cx="5972175" cy="33623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649947610"/>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1: Lonelygirl15</a:t>
            </a:r>
            <a:endParaRPr lang="en-US" dirty="0"/>
          </a:p>
        </p:txBody>
      </p:sp>
      <p:sp>
        <p:nvSpPr>
          <p:cNvPr id="3" name="Content Placeholder 2"/>
          <p:cNvSpPr>
            <a:spLocks noGrp="1"/>
          </p:cNvSpPr>
          <p:nvPr>
            <p:ph idx="1"/>
          </p:nvPr>
        </p:nvSpPr>
        <p:spPr>
          <a:xfrm>
            <a:off x="838200" y="1825625"/>
            <a:ext cx="10515600" cy="4830356"/>
          </a:xfrm>
          <a:ln>
            <a:solidFill>
              <a:srgbClr val="FF0000"/>
            </a:solidFill>
          </a:ln>
        </p:spPr>
        <p:txBody>
          <a:bodyPr>
            <a:normAutofit/>
          </a:bodyPr>
          <a:lstStyle/>
          <a:p>
            <a:endParaRPr lang="en-US" dirty="0"/>
          </a:p>
          <a:p>
            <a:pPr>
              <a:buFont typeface="Arial" charset="0"/>
              <a:buChar char="•"/>
            </a:pPr>
            <a:endParaRPr lang="en-US" dirty="0"/>
          </a:p>
        </p:txBody>
      </p:sp>
      <p:pic>
        <p:nvPicPr>
          <p:cNvPr id="4" name="Picture 3"/>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063256" y="1998921"/>
            <a:ext cx="9833344" cy="4657060"/>
          </a:xfrm>
          <a:prstGeom prst="rect">
            <a:avLst/>
          </a:prstGeom>
        </p:spPr>
      </p:pic>
    </p:spTree>
    <p:extLst>
      <p:ext uri="{BB962C8B-B14F-4D97-AF65-F5344CB8AC3E}">
        <p14:creationId xmlns:p14="http://schemas.microsoft.com/office/powerpoint/2010/main" val="1297775908"/>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Online Disinhibition Effect</a:t>
            </a:r>
            <a:endParaRPr lang="en-US" dirty="0"/>
          </a:p>
        </p:txBody>
      </p:sp>
      <p:sp>
        <p:nvSpPr>
          <p:cNvPr id="3" name="Content Placeholder 2"/>
          <p:cNvSpPr>
            <a:spLocks noGrp="1"/>
          </p:cNvSpPr>
          <p:nvPr>
            <p:ph idx="1"/>
          </p:nvPr>
        </p:nvSpPr>
        <p:spPr>
          <a:xfrm>
            <a:off x="838200" y="1690687"/>
            <a:ext cx="10515600" cy="5131097"/>
          </a:xfrm>
          <a:ln>
            <a:solidFill>
              <a:srgbClr val="FF0000"/>
            </a:solidFill>
          </a:ln>
        </p:spPr>
        <p:txBody>
          <a:bodyPr/>
          <a:lstStyle/>
          <a:p>
            <a:r>
              <a:rPr lang="en-US" dirty="0"/>
              <a:t>One possible reason for why some Internet users engage in </a:t>
            </a:r>
            <a:r>
              <a:rPr lang="en-US" dirty="0" smtClean="0"/>
              <a:t>deception is </a:t>
            </a:r>
            <a:r>
              <a:rPr lang="en-US" dirty="0"/>
              <a:t>the </a:t>
            </a:r>
            <a:r>
              <a:rPr lang="en-US" i="1" dirty="0"/>
              <a:t>online disinhibition effect </a:t>
            </a:r>
            <a:endParaRPr lang="en-US" i="1" dirty="0"/>
          </a:p>
          <a:p>
            <a:r>
              <a:rPr lang="en-US" dirty="0"/>
              <a:t>The</a:t>
            </a:r>
            <a:r>
              <a:rPr lang="en-US" i="1" dirty="0"/>
              <a:t> online disinhibition effect</a:t>
            </a:r>
            <a:r>
              <a:rPr lang="en-US" dirty="0"/>
              <a:t> suggests that </a:t>
            </a:r>
            <a:r>
              <a:rPr lang="en-US" dirty="0" smtClean="0"/>
              <a:t>online anonymity </a:t>
            </a:r>
            <a:r>
              <a:rPr lang="en-US" dirty="0"/>
              <a:t>may drive more deviant behavior, because it is easy to avoid </a:t>
            </a:r>
            <a:r>
              <a:rPr lang="en-US" dirty="0" smtClean="0"/>
              <a:t>consequences</a:t>
            </a:r>
          </a:p>
          <a:p>
            <a:endParaRPr lang="en-US" dirty="0"/>
          </a:p>
        </p:txBody>
      </p:sp>
      <p:pic>
        <p:nvPicPr>
          <p:cNvPr id="1026" name="Picture 2" descr="mage result for online deception">
            <a:hlinkClick r:id="rId3"/>
          </p:cNvPr>
          <p:cNvPicPr>
            <a:picLocks noChangeAspect="1" noChangeArrowheads="1"/>
          </p:cNvPicPr>
          <p:nvPr/>
        </p:nvPicPr>
        <p:blipFill>
          <a:blip r:embed="rId4">
            <a:extLst>
              <a:ext uri="{28A0092B-C50C-407E-A947-70E740481C1C}">
                <a14:useLocalDpi xmlns:a14="http://schemas.microsoft.com/office/drawing/2010/main" val="0"/>
              </a:ext>
            </a:extLst>
          </a:blip>
          <a:srcRect/>
          <a:stretch>
            <a:fillRect/>
          </a:stretch>
        </p:blipFill>
        <p:spPr bwMode="auto">
          <a:xfrm>
            <a:off x="3835474" y="3653705"/>
            <a:ext cx="4521052" cy="2955428"/>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577881769"/>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The Construction of Fake News</a:t>
            </a:r>
            <a:endParaRPr lang="en-US" dirty="0"/>
          </a:p>
        </p:txBody>
      </p:sp>
      <p:sp>
        <p:nvSpPr>
          <p:cNvPr id="3" name="Content Placeholder 2"/>
          <p:cNvSpPr>
            <a:spLocks noGrp="1"/>
          </p:cNvSpPr>
          <p:nvPr>
            <p:ph idx="1"/>
          </p:nvPr>
        </p:nvSpPr>
        <p:spPr>
          <a:xfrm>
            <a:off x="838200" y="1690687"/>
            <a:ext cx="5486400" cy="5167313"/>
          </a:xfrm>
          <a:ln>
            <a:solidFill>
              <a:srgbClr val="FF0000"/>
            </a:solidFill>
          </a:ln>
        </p:spPr>
        <p:txBody>
          <a:bodyPr>
            <a:normAutofit/>
          </a:bodyPr>
          <a:lstStyle/>
          <a:p>
            <a:r>
              <a:rPr lang="en-US" b="1" dirty="0" smtClean="0"/>
              <a:t>Fake news</a:t>
            </a:r>
            <a:r>
              <a:rPr lang="en-US" dirty="0" smtClean="0"/>
              <a:t>: a type of yellow journalism or propaganda that consists of deliberate misinformation or hoaxes spread via traditional print and broadcast news media or online social media</a:t>
            </a:r>
          </a:p>
          <a:p>
            <a:r>
              <a:rPr lang="en-US" dirty="0" smtClean="0"/>
              <a:t>Written and published with the intent to mislead in order to damage an agency, entity, or person, and/or gain financially or politically </a:t>
            </a:r>
            <a:r>
              <a:rPr lang="en-US" dirty="0" smtClean="0">
                <a:sym typeface="Wingdings"/>
              </a:rPr>
              <a:t> often by employees in ‘troll factories’ </a:t>
            </a:r>
            <a:endParaRPr lang="en-US" dirty="0"/>
          </a:p>
        </p:txBody>
      </p:sp>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527800" y="1981200"/>
            <a:ext cx="5664200" cy="4521200"/>
          </a:xfrm>
          <a:prstGeom prst="rect">
            <a:avLst/>
          </a:prstGeom>
        </p:spPr>
      </p:pic>
    </p:spTree>
    <p:extLst>
      <p:ext uri="{BB962C8B-B14F-4D97-AF65-F5344CB8AC3E}">
        <p14:creationId xmlns:p14="http://schemas.microsoft.com/office/powerpoint/2010/main" val="366367196"/>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Trolling and the Spread of Misinformation</a:t>
            </a:r>
            <a:endParaRPr lang="en-US" dirty="0"/>
          </a:p>
        </p:txBody>
      </p:sp>
      <p:sp>
        <p:nvSpPr>
          <p:cNvPr id="3" name="Content Placeholder 2"/>
          <p:cNvSpPr>
            <a:spLocks noGrp="1"/>
          </p:cNvSpPr>
          <p:nvPr>
            <p:ph idx="1"/>
          </p:nvPr>
        </p:nvSpPr>
        <p:spPr>
          <a:xfrm>
            <a:off x="838200" y="1690687"/>
            <a:ext cx="5486400" cy="5167313"/>
          </a:xfrm>
          <a:ln>
            <a:solidFill>
              <a:srgbClr val="FF0000"/>
            </a:solidFill>
          </a:ln>
        </p:spPr>
        <p:txBody>
          <a:bodyPr>
            <a:normAutofit fontScale="92500" lnSpcReduction="20000"/>
          </a:bodyPr>
          <a:lstStyle/>
          <a:p>
            <a:r>
              <a:rPr lang="en-US" dirty="0" smtClean="0"/>
              <a:t>“April 3, 2018: Police </a:t>
            </a:r>
            <a:r>
              <a:rPr lang="en-US" dirty="0"/>
              <a:t>responded to an active shooter at YouTube headquarters in San Bruno, California </a:t>
            </a:r>
            <a:r>
              <a:rPr lang="en-US" dirty="0" smtClean="0"/>
              <a:t>that </a:t>
            </a:r>
            <a:r>
              <a:rPr lang="en-US" dirty="0"/>
              <a:t>left three people injured and one dead. But before police could even get a grasp on the situation, Twitter erupted with lies and misinformation</a:t>
            </a:r>
            <a:r>
              <a:rPr lang="en-US" dirty="0" smtClean="0"/>
              <a:t>.”</a:t>
            </a:r>
          </a:p>
          <a:p>
            <a:r>
              <a:rPr lang="en-US" dirty="0" smtClean="0"/>
              <a:t>“While </a:t>
            </a:r>
            <a:r>
              <a:rPr lang="en-US" dirty="0"/>
              <a:t>many people on Twitter grabbed their "fake news" pitchforks, this situation felt different than the misinformation spread in the past, especially during the election. This wasn't some politically-driven website promoting lies; this was straight up trolling in the most classic sense of the word</a:t>
            </a:r>
            <a:r>
              <a:rPr lang="en-US" dirty="0" smtClean="0"/>
              <a:t>.” – </a:t>
            </a:r>
            <a:r>
              <a:rPr lang="en-US" dirty="0" err="1" smtClean="0"/>
              <a:t>Mashable.com</a:t>
            </a:r>
            <a:endParaRPr lang="en-US" dirty="0"/>
          </a:p>
        </p:txBody>
      </p:sp>
      <p:pic>
        <p:nvPicPr>
          <p:cNvPr id="6" name="Picture 5"/>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6673379" y="2514600"/>
            <a:ext cx="5343995" cy="3044761"/>
          </a:xfrm>
          <a:prstGeom prst="rect">
            <a:avLst/>
          </a:prstGeom>
        </p:spPr>
      </p:pic>
    </p:spTree>
    <p:extLst>
      <p:ext uri="{BB962C8B-B14F-4D97-AF65-F5344CB8AC3E}">
        <p14:creationId xmlns:p14="http://schemas.microsoft.com/office/powerpoint/2010/main" val="1674537915"/>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4" name="Content Placeholder 3"/>
          <p:cNvPicPr>
            <a:picLocks noGrp="1" noChangeAspect="1"/>
          </p:cNvPicPr>
          <p:nvPr>
            <p:ph idx="4294967295"/>
          </p:nvPr>
        </p:nvPicPr>
        <p:blipFill>
          <a:blip r:embed="rId2">
            <a:extLst>
              <a:ext uri="{28A0092B-C50C-407E-A947-70E740481C1C}">
                <a14:useLocalDpi xmlns:a14="http://schemas.microsoft.com/office/drawing/2010/main" val="0"/>
              </a:ext>
            </a:extLst>
          </a:blip>
          <a:stretch>
            <a:fillRect/>
          </a:stretch>
        </p:blipFill>
        <p:spPr>
          <a:xfrm>
            <a:off x="7615238" y="1450182"/>
            <a:ext cx="3990975" cy="4351337"/>
          </a:xfrm>
        </p:spPr>
      </p:pic>
      <p:pic>
        <p:nvPicPr>
          <p:cNvPr id="5" name="Picture 4"/>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69274" y="1390651"/>
            <a:ext cx="6451600" cy="4470400"/>
          </a:xfrm>
          <a:prstGeom prst="rect">
            <a:avLst/>
          </a:prstGeom>
        </p:spPr>
      </p:pic>
    </p:spTree>
    <p:extLst>
      <p:ext uri="{BB962C8B-B14F-4D97-AF65-F5344CB8AC3E}">
        <p14:creationId xmlns:p14="http://schemas.microsoft.com/office/powerpoint/2010/main" val="38755206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2" name="Picture 1"/>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4614862" y="365046"/>
            <a:ext cx="6477000" cy="6235700"/>
          </a:xfrm>
          <a:prstGeom prst="rect">
            <a:avLst/>
          </a:prstGeom>
        </p:spPr>
      </p:pic>
      <p:pic>
        <p:nvPicPr>
          <p:cNvPr id="3" name="Picture 2"/>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428625" y="3600294"/>
            <a:ext cx="3786188" cy="3247442"/>
          </a:xfrm>
          <a:prstGeom prst="rect">
            <a:avLst/>
          </a:prstGeom>
        </p:spPr>
      </p:pic>
      <p:pic>
        <p:nvPicPr>
          <p:cNvPr id="4" name="Picture 3"/>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700087" y="100090"/>
            <a:ext cx="3243263" cy="3397094"/>
          </a:xfrm>
          <a:prstGeom prst="rect">
            <a:avLst/>
          </a:prstGeom>
        </p:spPr>
      </p:pic>
    </p:spTree>
    <p:extLst>
      <p:ext uri="{BB962C8B-B14F-4D97-AF65-F5344CB8AC3E}">
        <p14:creationId xmlns:p14="http://schemas.microsoft.com/office/powerpoint/2010/main" val="321608644"/>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2: Kaycee Nicole Swenson</a:t>
            </a:r>
            <a:endParaRPr lang="en-US" dirty="0"/>
          </a:p>
        </p:txBody>
      </p:sp>
      <p:sp>
        <p:nvSpPr>
          <p:cNvPr id="3" name="Content Placeholder 2"/>
          <p:cNvSpPr>
            <a:spLocks noGrp="1"/>
          </p:cNvSpPr>
          <p:nvPr>
            <p:ph idx="1"/>
          </p:nvPr>
        </p:nvSpPr>
        <p:spPr>
          <a:xfrm>
            <a:off x="838200" y="1690687"/>
            <a:ext cx="5257800" cy="5131097"/>
          </a:xfrm>
          <a:ln>
            <a:solidFill>
              <a:srgbClr val="FF0000"/>
            </a:solidFill>
          </a:ln>
        </p:spPr>
        <p:txBody>
          <a:bodyPr>
            <a:normAutofit fontScale="70000" lnSpcReduction="20000"/>
          </a:bodyPr>
          <a:lstStyle/>
          <a:p>
            <a:pPr>
              <a:buFont typeface="Arial" charset="0"/>
              <a:buChar char="•"/>
            </a:pPr>
            <a:r>
              <a:rPr lang="en-US" dirty="0"/>
              <a:t>Kaycee Nicole Swenson was most notable for her blog, which ran from 1999 to 2001. Updated almost daily for two and a half years, she wrote about her life as a teenager and her battle with Leukemia. Occasionally her mother, Debbie, would post to the blog on days her daughter was too ill to sit in front of the </a:t>
            </a:r>
            <a:r>
              <a:rPr lang="en-US" dirty="0" smtClean="0"/>
              <a:t>computer</a:t>
            </a:r>
          </a:p>
          <a:p>
            <a:pPr>
              <a:buFont typeface="Arial" charset="0"/>
              <a:buChar char="•"/>
            </a:pPr>
            <a:r>
              <a:rPr lang="en-US" dirty="0"/>
              <a:t>S</a:t>
            </a:r>
            <a:r>
              <a:rPr lang="en-US" dirty="0" smtClean="0"/>
              <a:t>hortly </a:t>
            </a:r>
            <a:r>
              <a:rPr lang="en-US" dirty="0"/>
              <a:t>after the announcement of the teen’s death was posted to the blog, members of her community of supporters began to question the veracity of Debbie’s description of her daughter’s life and death. </a:t>
            </a:r>
            <a:endParaRPr lang="en-US" dirty="0"/>
          </a:p>
          <a:p>
            <a:pPr>
              <a:buFont typeface="Arial" charset="0"/>
              <a:buChar char="•"/>
            </a:pPr>
            <a:r>
              <a:rPr lang="en-US" dirty="0"/>
              <a:t>Soon enough, the whole story began to unravel and enough proof was gathered to confirm that Kaycee never existed and Debbie had been the one orchestrating it all. </a:t>
            </a:r>
            <a:endParaRPr lang="en-US" dirty="0" smtClean="0"/>
          </a:p>
          <a:p>
            <a:pPr>
              <a:buFont typeface="Arial" charset="0"/>
              <a:buChar char="•"/>
            </a:pPr>
            <a:r>
              <a:rPr lang="en-US" dirty="0" smtClean="0"/>
              <a:t>'</a:t>
            </a:r>
            <a:r>
              <a:rPr lang="en-US" dirty="0"/>
              <a:t>'The whole idea of an online journal is to write what you want to write,'' </a:t>
            </a:r>
            <a:r>
              <a:rPr lang="en-US" dirty="0" smtClean="0"/>
              <a:t>[Debbie </a:t>
            </a:r>
            <a:r>
              <a:rPr lang="en-US" dirty="0" err="1" smtClean="0"/>
              <a:t>Swensen</a:t>
            </a:r>
            <a:r>
              <a:rPr lang="en-US" dirty="0" smtClean="0"/>
              <a:t>] said</a:t>
            </a:r>
            <a:r>
              <a:rPr lang="en-US" dirty="0"/>
              <a:t>. ''I wanted it to be something positive.''</a:t>
            </a:r>
          </a:p>
        </p:txBody>
      </p:sp>
      <p:pic>
        <p:nvPicPr>
          <p:cNvPr id="2050" name="Picture 2" descr="mage result for Kaycee Nicole Swenson"/>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5802" y="2385735"/>
            <a:ext cx="4987998" cy="3740999"/>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93568153"/>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0" y="1690687"/>
            <a:ext cx="6540795" cy="5167313"/>
          </a:xfrm>
          <a:ln>
            <a:solidFill>
              <a:srgbClr val="FF0000"/>
            </a:solidFill>
          </a:ln>
        </p:spPr>
        <p:txBody>
          <a:bodyPr/>
          <a:lstStyle/>
          <a:p>
            <a:r>
              <a:rPr lang="en-US" dirty="0"/>
              <a:t>In her chapter exploring how users played with race when creating new identities for themselves in a text-based MOO, Lisa Nakamura found that users indicating in their bio that they were taking on the role of an Asian character overwhelmingly focused on stereotypical depictions of an Oriental warrior drawing heavily on popular culture e.g. film or video games. Nakamura uses the metaphors of tourism to emphasize these identities were temporary, recreational, and exotic. </a:t>
            </a:r>
            <a:endParaRPr lang="en-US" dirty="0"/>
          </a:p>
          <a:p>
            <a:endParaRPr lang="en-US" dirty="0"/>
          </a:p>
        </p:txBody>
      </p:sp>
      <p:pic>
        <p:nvPicPr>
          <p:cNvPr id="3076" name="Picture 4"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7697972" y="2574130"/>
            <a:ext cx="3856518" cy="340042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46593703"/>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92500" lnSpcReduction="10000"/>
          </a:bodyPr>
          <a:lstStyle/>
          <a:p>
            <a:pPr marL="0" indent="0">
              <a:buNone/>
            </a:pPr>
            <a:r>
              <a:rPr lang="en-US" dirty="0"/>
              <a:t>“The choice to enact oneself as a samurai warrior in </a:t>
            </a:r>
            <a:r>
              <a:rPr lang="en-US" dirty="0" err="1"/>
              <a:t>LambdaMoo</a:t>
            </a:r>
            <a:r>
              <a:rPr lang="en-US" dirty="0"/>
              <a:t> constitutes a form of identity tourism which allows a player to appropriate an Asian racial identity without any of the risk associated with being a racial minority in real life. While this might seem to offer a promising venue for non-Asians characters to see through the eyes of the Other by performing themselves as Asian through on-line textual interaction, the fact that the personae chosen are overwhelmingly Asian stereotypes blocks this possibility by reinforcing these stereotypes.” </a:t>
            </a:r>
            <a:r>
              <a:rPr lang="en-US" dirty="0" smtClean="0"/>
              <a:t>(</a:t>
            </a:r>
            <a:r>
              <a:rPr lang="en-US" dirty="0"/>
              <a:t>Nakamura, 2000, 714) </a:t>
            </a:r>
            <a:endParaRPr lang="en-US" dirty="0"/>
          </a:p>
          <a:p>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311904867"/>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92500" lnSpcReduction="10000"/>
          </a:bodyPr>
          <a:lstStyle/>
          <a:p>
            <a:pPr marL="0" indent="0">
              <a:buNone/>
            </a:pPr>
            <a:r>
              <a:rPr lang="en-US" dirty="0"/>
              <a:t>“The choice to enact oneself as a samurai warrior in </a:t>
            </a:r>
            <a:r>
              <a:rPr lang="en-US" dirty="0" err="1"/>
              <a:t>LambdaMoo</a:t>
            </a:r>
            <a:r>
              <a:rPr lang="en-US" dirty="0"/>
              <a:t> constitutes a form of identity tourism which allows a player to appropriate an Asian racial identity without any of the risk associated with being a racial minority in real life. While this might seem to offer a promising venue for non-Asians characters to see through the eyes of the Other by performing themselves as Asian through on-line textual interaction, the fact that the personae chosen are overwhelmingly Asian stereotypes blocks this possibility by reinforcing these stereotypes.” </a:t>
            </a:r>
            <a:r>
              <a:rPr lang="en-US" dirty="0" smtClean="0"/>
              <a:t>(</a:t>
            </a:r>
            <a:r>
              <a:rPr lang="en-US" dirty="0"/>
              <a:t>Nakamura, 2000, 714) </a:t>
            </a:r>
            <a:endParaRPr lang="en-US" dirty="0"/>
          </a:p>
          <a:p>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43821674"/>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Identity Tourism </a:t>
            </a:r>
            <a:endParaRPr lang="en-US" dirty="0"/>
          </a:p>
        </p:txBody>
      </p:sp>
      <p:sp>
        <p:nvSpPr>
          <p:cNvPr id="3" name="Content Placeholder 2"/>
          <p:cNvSpPr>
            <a:spLocks noGrp="1"/>
          </p:cNvSpPr>
          <p:nvPr>
            <p:ph idx="1"/>
          </p:nvPr>
        </p:nvSpPr>
        <p:spPr>
          <a:xfrm>
            <a:off x="838201" y="1690687"/>
            <a:ext cx="5359400" cy="5167313"/>
          </a:xfrm>
          <a:ln>
            <a:solidFill>
              <a:srgbClr val="FF0000"/>
            </a:solidFill>
          </a:ln>
        </p:spPr>
        <p:txBody>
          <a:bodyPr>
            <a:normAutofit fontScale="70000" lnSpcReduction="20000"/>
          </a:bodyPr>
          <a:lstStyle/>
          <a:p>
            <a:r>
              <a:rPr lang="en-US" dirty="0"/>
              <a:t>This sort of </a:t>
            </a:r>
            <a:r>
              <a:rPr lang="en-US" dirty="0" err="1"/>
              <a:t>behaviour</a:t>
            </a:r>
            <a:r>
              <a:rPr lang="en-US" dirty="0"/>
              <a:t> has become to be known as </a:t>
            </a:r>
            <a:r>
              <a:rPr lang="en-US" b="1" dirty="0"/>
              <a:t>identity tourism</a:t>
            </a:r>
            <a:r>
              <a:rPr lang="en-US" dirty="0"/>
              <a:t>. We can make connections to Goffman’s descriptions of masks and identity cues, but in this case these identity cues are being used to make the audience think that the speaker is someone they are not. </a:t>
            </a:r>
            <a:endParaRPr lang="en-US" dirty="0"/>
          </a:p>
          <a:p>
            <a:r>
              <a:rPr lang="en-US" dirty="0"/>
              <a:t>In this case, Nakamura is describing how Internet users can construct a new identity online and pretend to be someone they are not, but not actually ever be on the receiving end of any discrimination that a person with this actual lived experience would experience. </a:t>
            </a:r>
            <a:endParaRPr lang="en-US" dirty="0"/>
          </a:p>
          <a:p>
            <a:r>
              <a:rPr lang="en-US" dirty="0"/>
              <a:t>Perhaps Debbie wanted to experience being the </a:t>
            </a:r>
            <a:r>
              <a:rPr lang="en-US" dirty="0" smtClean="0"/>
              <a:t>center </a:t>
            </a:r>
            <a:r>
              <a:rPr lang="en-US" dirty="0"/>
              <a:t>of attention and therefore took on the role of Kaycee. Debbie was able to have a group of fans who supported her, without having to go through the actual pain and suffering of losing a loved one to cancer. </a:t>
            </a:r>
            <a:endParaRPr lang="en-US" dirty="0"/>
          </a:p>
          <a:p>
            <a:pPr marL="0" indent="0">
              <a:buNone/>
            </a:pPr>
            <a:endParaRPr lang="en-US" dirty="0"/>
          </a:p>
        </p:txBody>
      </p:sp>
      <p:pic>
        <p:nvPicPr>
          <p:cNvPr id="4098" name="Picture 2" descr="mage result for LambdaMoo"/>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368877" y="2616200"/>
            <a:ext cx="5823123" cy="283845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218819372"/>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3: Grandpa Wiggly</a:t>
            </a:r>
            <a:endParaRPr lang="en-US" dirty="0"/>
          </a:p>
        </p:txBody>
      </p:sp>
      <p:sp>
        <p:nvSpPr>
          <p:cNvPr id="3" name="Content Placeholder 2"/>
          <p:cNvSpPr>
            <a:spLocks noGrp="1"/>
          </p:cNvSpPr>
          <p:nvPr>
            <p:ph idx="1"/>
          </p:nvPr>
        </p:nvSpPr>
        <p:spPr>
          <a:xfrm>
            <a:off x="838200" y="1690687"/>
            <a:ext cx="10515599" cy="4837113"/>
          </a:xfrm>
          <a:ln>
            <a:solidFill>
              <a:srgbClr val="FF0000"/>
            </a:solidFill>
          </a:ln>
        </p:spPr>
        <p:txBody>
          <a:bodyPr>
            <a:normAutofit/>
          </a:bodyPr>
          <a:lstStyle/>
          <a:p>
            <a:pPr marL="0" indent="0">
              <a:buNone/>
            </a:pPr>
            <a:endParaRPr lang="en-US" dirty="0"/>
          </a:p>
        </p:txBody>
      </p:sp>
      <p:pic>
        <p:nvPicPr>
          <p:cNvPr id="8194" name="Picture 2" descr="mage result for grandpa wiggly reddit"/>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900111" y="1745455"/>
            <a:ext cx="10391776" cy="4727575"/>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140419415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Case Study 3: Grandpa Wiggly</a:t>
            </a:r>
            <a:endParaRPr lang="en-US" dirty="0"/>
          </a:p>
        </p:txBody>
      </p:sp>
      <p:sp>
        <p:nvSpPr>
          <p:cNvPr id="3" name="Content Placeholder 2"/>
          <p:cNvSpPr>
            <a:spLocks noGrp="1"/>
          </p:cNvSpPr>
          <p:nvPr>
            <p:ph idx="1"/>
          </p:nvPr>
        </p:nvSpPr>
        <p:spPr>
          <a:xfrm>
            <a:off x="838200" y="1690687"/>
            <a:ext cx="10515599" cy="4837113"/>
          </a:xfrm>
          <a:ln>
            <a:solidFill>
              <a:srgbClr val="FF0000"/>
            </a:solidFill>
          </a:ln>
        </p:spPr>
        <p:txBody>
          <a:bodyPr>
            <a:normAutofit fontScale="85000" lnSpcReduction="20000"/>
          </a:bodyPr>
          <a:lstStyle/>
          <a:p>
            <a:r>
              <a:rPr lang="en-US" dirty="0"/>
              <a:t>Controversy arose when it </a:t>
            </a:r>
            <a:r>
              <a:rPr lang="en-US" dirty="0" smtClean="0"/>
              <a:t>was discovered </a:t>
            </a:r>
            <a:r>
              <a:rPr lang="en-US" dirty="0"/>
              <a:t>that Grandpa Wiggly was not actually an old man. Instead, he was a character being played by another active user of the site who went by the name </a:t>
            </a:r>
            <a:r>
              <a:rPr lang="en-US" dirty="0" err="1"/>
              <a:t>Wordsauce</a:t>
            </a:r>
            <a:r>
              <a:rPr lang="en-US" dirty="0"/>
              <a:t>. </a:t>
            </a:r>
            <a:endParaRPr lang="en-US" dirty="0"/>
          </a:p>
          <a:p>
            <a:r>
              <a:rPr lang="en-US" dirty="0"/>
              <a:t>Adding extra confusion to this situation is that </a:t>
            </a:r>
            <a:r>
              <a:rPr lang="en-US" dirty="0" err="1"/>
              <a:t>Wordsauce</a:t>
            </a:r>
            <a:r>
              <a:rPr lang="en-US" dirty="0"/>
              <a:t> never intended to deceive the community, he thought that other members of the </a:t>
            </a:r>
            <a:r>
              <a:rPr lang="en-US" dirty="0" err="1"/>
              <a:t>Reddit</a:t>
            </a:r>
            <a:r>
              <a:rPr lang="en-US" dirty="0"/>
              <a:t> community were in on the joke. He explains: </a:t>
            </a:r>
            <a:endParaRPr lang="en-US" dirty="0"/>
          </a:p>
          <a:p>
            <a:r>
              <a:rPr lang="en-US" dirty="0"/>
              <a:t>“Grandpa Wiggly is a character, I thought more people understood that. That was my mistake. It seems to be spilt down the middle. For every “I hope you die” message I’ve received, I’ve received encouraging messages from the people who were playing along the whole time and who knew it was a novelty. </a:t>
            </a:r>
            <a:r>
              <a:rPr lang="en-US" dirty="0" smtClean="0"/>
              <a:t>All </a:t>
            </a:r>
            <a:r>
              <a:rPr lang="en-US" dirty="0"/>
              <a:t>I was trying to do was tell a story, to entertain, it’s all I’ve ever wanted to do. It was interactive fiction, plain and simple, kind of like a choose-your-own-adventure. There was no sinister motive behind all of this. I had no end game. I would love nothing more than to continue the character of Grandpa Wiggly but I don’t think that’s possible on </a:t>
            </a:r>
            <a:r>
              <a:rPr lang="en-US" dirty="0" err="1"/>
              <a:t>Reddit</a:t>
            </a:r>
            <a:r>
              <a:rPr lang="en-US" dirty="0"/>
              <a:t>. I will still maintain Grandpa </a:t>
            </a:r>
            <a:r>
              <a:rPr lang="en-US" dirty="0" err="1"/>
              <a:t>Wiggly’s</a:t>
            </a:r>
            <a:r>
              <a:rPr lang="en-US" dirty="0"/>
              <a:t> blog as there is much story still to be told.” </a:t>
            </a:r>
            <a:r>
              <a:rPr lang="en-US" dirty="0" smtClean="0"/>
              <a:t>(</a:t>
            </a:r>
            <a:r>
              <a:rPr lang="en-US" dirty="0" err="1"/>
              <a:t>Wordsauce</a:t>
            </a:r>
            <a:r>
              <a:rPr lang="en-US" dirty="0"/>
              <a:t> as quoted in Bergstrom, 2011) </a:t>
            </a:r>
            <a:endParaRPr lang="en-US" dirty="0"/>
          </a:p>
          <a:p>
            <a:pPr marL="0" indent="0">
              <a:buNone/>
            </a:pPr>
            <a:endParaRPr lang="en-US" dirty="0"/>
          </a:p>
        </p:txBody>
      </p:sp>
    </p:spTree>
    <p:extLst>
      <p:ext uri="{BB962C8B-B14F-4D97-AF65-F5344CB8AC3E}">
        <p14:creationId xmlns:p14="http://schemas.microsoft.com/office/powerpoint/2010/main" val="1264511211"/>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endParaRPr lang="en-US" dirty="0"/>
          </a:p>
        </p:txBody>
      </p:sp>
      <p:sp>
        <p:nvSpPr>
          <p:cNvPr id="3" name="Content Placeholder 2"/>
          <p:cNvSpPr>
            <a:spLocks noGrp="1"/>
          </p:cNvSpPr>
          <p:nvPr>
            <p:ph idx="1"/>
          </p:nvPr>
        </p:nvSpPr>
        <p:spPr>
          <a:xfrm>
            <a:off x="838201" y="1690687"/>
            <a:ext cx="5765800" cy="4710113"/>
          </a:xfrm>
          <a:ln>
            <a:solidFill>
              <a:srgbClr val="FF0000"/>
            </a:solidFill>
          </a:ln>
        </p:spPr>
        <p:txBody>
          <a:bodyPr>
            <a:normAutofit lnSpcReduction="10000"/>
          </a:bodyPr>
          <a:lstStyle/>
          <a:p>
            <a:pPr>
              <a:buFont typeface="Arial" charset="0"/>
              <a:buChar char="•"/>
            </a:pPr>
            <a:r>
              <a:rPr lang="en-US" dirty="0"/>
              <a:t>T</a:t>
            </a:r>
            <a:r>
              <a:rPr lang="en-US" dirty="0" smtClean="0"/>
              <a:t>heory </a:t>
            </a:r>
            <a:r>
              <a:rPr lang="en-US" dirty="0"/>
              <a:t>of communication that was developed by Stuart </a:t>
            </a:r>
            <a:r>
              <a:rPr lang="en-US" dirty="0" smtClean="0"/>
              <a:t>Hall</a:t>
            </a:r>
            <a:endParaRPr lang="en-US" dirty="0"/>
          </a:p>
          <a:p>
            <a:pPr>
              <a:buFont typeface="Arial" charset="0"/>
              <a:buChar char="•"/>
            </a:pPr>
            <a:r>
              <a:rPr lang="en-US" dirty="0" smtClean="0"/>
              <a:t>Hall wanted </a:t>
            </a:r>
            <a:r>
              <a:rPr lang="en-US" dirty="0"/>
              <a:t>to create a theory of communication that accounted for the fact that how you interpret a message is culturally dependent </a:t>
            </a:r>
            <a:endParaRPr lang="en-US" dirty="0"/>
          </a:p>
          <a:p>
            <a:pPr>
              <a:buFont typeface="Arial" charset="0"/>
              <a:buChar char="•"/>
            </a:pPr>
            <a:r>
              <a:rPr lang="en-US" dirty="0"/>
              <a:t>A</a:t>
            </a:r>
            <a:r>
              <a:rPr lang="en-US" dirty="0" smtClean="0"/>
              <a:t>ccording </a:t>
            </a:r>
            <a:r>
              <a:rPr lang="en-US" dirty="0"/>
              <a:t>to the encoding/decoding model of communication, your reception and interpretation of a message will be the result of both the content of the message, but also your social identity. </a:t>
            </a:r>
            <a:endParaRPr lang="en-US" dirty="0"/>
          </a:p>
          <a:p>
            <a:pPr>
              <a:buFont typeface="Arial" charset="0"/>
              <a:buChar char="•"/>
            </a:pPr>
            <a:endParaRPr lang="en-US" dirty="0"/>
          </a:p>
          <a:p>
            <a:pPr marL="0" indent="0">
              <a:buNone/>
            </a:pPr>
            <a:endParaRPr lang="en-US" dirty="0"/>
          </a:p>
        </p:txBody>
      </p:sp>
      <p:pic>
        <p:nvPicPr>
          <p:cNvPr id="11266" name="Picture 2" descr="elated image"/>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883400" y="1930400"/>
            <a:ext cx="5308600" cy="4470400"/>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904987757"/>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endParaRPr lang="en-US" dirty="0"/>
          </a:p>
        </p:txBody>
      </p:sp>
      <p:sp>
        <p:nvSpPr>
          <p:cNvPr id="3" name="Content Placeholder 2"/>
          <p:cNvSpPr>
            <a:spLocks noGrp="1"/>
          </p:cNvSpPr>
          <p:nvPr>
            <p:ph idx="1"/>
          </p:nvPr>
        </p:nvSpPr>
        <p:spPr>
          <a:xfrm>
            <a:off x="838201" y="1690687"/>
            <a:ext cx="5765800" cy="4710113"/>
          </a:xfrm>
          <a:ln>
            <a:solidFill>
              <a:srgbClr val="FF0000"/>
            </a:solidFill>
          </a:ln>
        </p:spPr>
        <p:txBody>
          <a:bodyPr>
            <a:normAutofit fontScale="77500" lnSpcReduction="20000"/>
          </a:bodyPr>
          <a:lstStyle/>
          <a:p>
            <a:pPr marL="0" indent="0">
              <a:buNone/>
            </a:pPr>
            <a:r>
              <a:rPr lang="en-US" dirty="0"/>
              <a:t>Hall theorized that when receiving a message, one of three interpretations happen: </a:t>
            </a:r>
            <a:endParaRPr lang="en-US" dirty="0"/>
          </a:p>
          <a:p>
            <a:pPr marL="0" indent="0">
              <a:buNone/>
            </a:pPr>
            <a:r>
              <a:rPr lang="en-US" dirty="0" smtClean="0"/>
              <a:t>1) The </a:t>
            </a:r>
            <a:r>
              <a:rPr lang="en-US" dirty="0"/>
              <a:t>audience member received the intended message. They understand the message intended by its creator. This is known as the </a:t>
            </a:r>
            <a:r>
              <a:rPr lang="en-US" b="1" dirty="0"/>
              <a:t>dominant or preferred reading</a:t>
            </a:r>
            <a:r>
              <a:rPr lang="en-US" dirty="0"/>
              <a:t>. </a:t>
            </a:r>
            <a:endParaRPr lang="en-US" dirty="0" smtClean="0"/>
          </a:p>
          <a:p>
            <a:pPr marL="0" indent="0">
              <a:buNone/>
            </a:pPr>
            <a:r>
              <a:rPr lang="en-US" dirty="0" smtClean="0"/>
              <a:t>2) The </a:t>
            </a:r>
            <a:r>
              <a:rPr lang="en-US" dirty="0"/>
              <a:t>audience member understands the message and broadly accepts the intended message, but modifies it in a way that reflects their own experiences. This is known as the </a:t>
            </a:r>
            <a:r>
              <a:rPr lang="en-US" b="1" dirty="0"/>
              <a:t>negotiated reading</a:t>
            </a:r>
            <a:r>
              <a:rPr lang="en-US" dirty="0"/>
              <a:t>. </a:t>
            </a:r>
            <a:endParaRPr lang="en-US" dirty="0"/>
          </a:p>
          <a:p>
            <a:pPr marL="0" indent="0">
              <a:buNone/>
            </a:pPr>
            <a:r>
              <a:rPr lang="en-US" dirty="0" smtClean="0"/>
              <a:t>3) The </a:t>
            </a:r>
            <a:r>
              <a:rPr lang="en-US" dirty="0"/>
              <a:t>audience member understands the intended message, but does not agree with it or even rejects it. This is known as the </a:t>
            </a:r>
            <a:r>
              <a:rPr lang="en-US" b="1" dirty="0"/>
              <a:t>oppositional reading</a:t>
            </a:r>
            <a:r>
              <a:rPr lang="en-US" dirty="0"/>
              <a:t>. </a:t>
            </a:r>
          </a:p>
          <a:p>
            <a:pPr>
              <a:buFont typeface="Arial" charset="0"/>
              <a:buChar char="•"/>
            </a:pPr>
            <a:endParaRPr lang="en-US" dirty="0"/>
          </a:p>
          <a:p>
            <a:pPr marL="0" indent="0">
              <a:buNone/>
            </a:pPr>
            <a:endParaRPr lang="en-US" dirty="0"/>
          </a:p>
        </p:txBody>
      </p:sp>
      <p:pic>
        <p:nvPicPr>
          <p:cNvPr id="13314" name="Picture 2" descr="mage result for encoding decoding"/>
          <p:cNvPicPr>
            <a:picLocks noChangeAspect="1" noChangeArrowheads="1"/>
          </p:cNvPicPr>
          <p:nvPr/>
        </p:nvPicPr>
        <p:blipFill>
          <a:blip r:embed="rId3">
            <a:extLst>
              <a:ext uri="{28A0092B-C50C-407E-A947-70E740481C1C}">
                <a14:useLocalDpi xmlns:a14="http://schemas.microsoft.com/office/drawing/2010/main" val="0"/>
              </a:ext>
            </a:extLst>
          </a:blip>
          <a:srcRect/>
          <a:stretch>
            <a:fillRect/>
          </a:stretch>
        </p:blipFill>
        <p:spPr bwMode="auto">
          <a:xfrm>
            <a:off x="6972300" y="1796786"/>
            <a:ext cx="5219700" cy="4604014"/>
          </a:xfrm>
          <a:prstGeom prst="rect">
            <a:avLst/>
          </a:prstGeom>
          <a:noFill/>
          <a:extLst>
            <a:ext uri="{909E8E84-426E-40DD-AFC4-6F175D3DCCD1}">
              <a14:hiddenFill xmlns:a14="http://schemas.microsoft.com/office/drawing/2010/main">
                <a:solidFill>
                  <a:srgbClr val="FFFFFF"/>
                </a:solidFill>
              </a14:hiddenFill>
            </a:ext>
          </a:extLst>
        </p:spPr>
      </p:pic>
    </p:spTree>
    <p:extLst>
      <p:ext uri="{BB962C8B-B14F-4D97-AF65-F5344CB8AC3E}">
        <p14:creationId xmlns:p14="http://schemas.microsoft.com/office/powerpoint/2010/main" val="534793834"/>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Encoding/Decoding Model of Communication </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a:bodyPr>
          <a:lstStyle/>
          <a:p>
            <a:pPr>
              <a:buFont typeface="Arial" charset="0"/>
              <a:buChar char="•"/>
            </a:pPr>
            <a:r>
              <a:rPr lang="en-US" dirty="0"/>
              <a:t>T</a:t>
            </a:r>
            <a:r>
              <a:rPr lang="en-US" dirty="0" smtClean="0"/>
              <a:t>he </a:t>
            </a:r>
            <a:r>
              <a:rPr lang="en-US" dirty="0"/>
              <a:t>model is broad enough that it can be used in multiple circumstances, not just </a:t>
            </a:r>
            <a:r>
              <a:rPr lang="en-US" dirty="0" smtClean="0"/>
              <a:t>television, as was intended. </a:t>
            </a:r>
            <a:r>
              <a:rPr lang="en-US" dirty="0"/>
              <a:t>In the case of Grandpa Wiggly, we see a disconnect between what </a:t>
            </a:r>
            <a:r>
              <a:rPr lang="en-US" dirty="0" err="1"/>
              <a:t>Wordsauce</a:t>
            </a:r>
            <a:r>
              <a:rPr lang="en-US" dirty="0"/>
              <a:t> intended (that Grandpa Wiggly was understood as being a fictional character and other </a:t>
            </a:r>
            <a:r>
              <a:rPr lang="en-US" dirty="0" err="1"/>
              <a:t>Reddtors</a:t>
            </a:r>
            <a:r>
              <a:rPr lang="en-US" dirty="0"/>
              <a:t> were “in on the joke”) and how it was decoded by other members of the </a:t>
            </a:r>
            <a:r>
              <a:rPr lang="en-US" dirty="0" err="1"/>
              <a:t>Reddit</a:t>
            </a:r>
            <a:r>
              <a:rPr lang="en-US" dirty="0"/>
              <a:t> community. </a:t>
            </a:r>
            <a:endParaRPr lang="en-US" dirty="0" smtClean="0"/>
          </a:p>
          <a:p>
            <a:pPr>
              <a:buFont typeface="Arial" charset="0"/>
              <a:buChar char="•"/>
            </a:pPr>
            <a:r>
              <a:rPr lang="en-US" dirty="0"/>
              <a:t>The larger lesson here is that when communicating on social media, your audience may not always understand the intended meaning of your message. Some of your readers may interpret your message in a way that you did not intend or in some cases outright reject it. </a:t>
            </a:r>
            <a:endParaRPr lang="en-US" dirty="0"/>
          </a:p>
          <a:p>
            <a:pPr>
              <a:buFont typeface="Arial" charset="0"/>
              <a:buChar char="•"/>
            </a:pPr>
            <a:endParaRPr lang="en-US" dirty="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1781285922"/>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smtClean="0"/>
              <a:t>Activity</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a:bodyPr>
          <a:lstStyle/>
          <a:p>
            <a:pPr marL="0" indent="0">
              <a:buNone/>
            </a:pPr>
            <a:r>
              <a:rPr lang="en-US" dirty="0" smtClean="0"/>
              <a:t>In groups of two or three, discuss the following:</a:t>
            </a:r>
          </a:p>
          <a:p>
            <a:pPr marL="0" indent="0">
              <a:buNone/>
            </a:pPr>
            <a:endParaRPr lang="en-US" dirty="0" smtClean="0"/>
          </a:p>
          <a:p>
            <a:pPr marL="0" indent="0">
              <a:buNone/>
            </a:pPr>
            <a:r>
              <a:rPr lang="en-US" i="1" dirty="0" smtClean="0"/>
              <a:t>What </a:t>
            </a:r>
            <a:r>
              <a:rPr lang="en-US" i="1" dirty="0"/>
              <a:t>would you do about trolling comments if you were in charge of a </a:t>
            </a:r>
            <a:r>
              <a:rPr lang="en-US" i="1" dirty="0" smtClean="0"/>
              <a:t>social media site? Come up with a strategy for how you will respond. Would you remove comments? Moderate the site carefully? Let anyone post at will? Another strategy? </a:t>
            </a:r>
            <a:endParaRPr lang="en-US" i="1" dirty="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2108268530"/>
      </p:ext>
    </p:extLst>
  </p:cSld>
  <p:clrMapOvr>
    <a:masterClrMapping/>
  </p:clrMapOvr>
</p:sld>
</file>

<file path=ppt/slides/slide3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ln>
            <a:solidFill>
              <a:srgbClr val="FF0000"/>
            </a:solidFill>
          </a:ln>
        </p:spPr>
        <p:txBody>
          <a:bodyPr/>
          <a:lstStyle/>
          <a:p>
            <a:r>
              <a:rPr lang="en-US" dirty="0"/>
              <a:t>Bringing the Threads Together </a:t>
            </a:r>
            <a:endParaRPr lang="en-US" dirty="0"/>
          </a:p>
        </p:txBody>
      </p:sp>
      <p:sp>
        <p:nvSpPr>
          <p:cNvPr id="3" name="Content Placeholder 2"/>
          <p:cNvSpPr>
            <a:spLocks noGrp="1"/>
          </p:cNvSpPr>
          <p:nvPr>
            <p:ph idx="1"/>
          </p:nvPr>
        </p:nvSpPr>
        <p:spPr>
          <a:xfrm>
            <a:off x="838200" y="1690687"/>
            <a:ext cx="10515599" cy="4710113"/>
          </a:xfrm>
          <a:ln>
            <a:solidFill>
              <a:srgbClr val="FF0000"/>
            </a:solidFill>
          </a:ln>
        </p:spPr>
        <p:txBody>
          <a:bodyPr>
            <a:normAutofit fontScale="77500" lnSpcReduction="20000"/>
          </a:bodyPr>
          <a:lstStyle/>
          <a:p>
            <a:r>
              <a:rPr lang="en-US" dirty="0"/>
              <a:t>H</a:t>
            </a:r>
            <a:r>
              <a:rPr lang="en-US" dirty="0" smtClean="0"/>
              <a:t>ave </a:t>
            </a:r>
            <a:r>
              <a:rPr lang="en-US" dirty="0"/>
              <a:t>been introduced to </a:t>
            </a:r>
            <a:r>
              <a:rPr lang="en-US" dirty="0" smtClean="0"/>
              <a:t>case </a:t>
            </a:r>
            <a:r>
              <a:rPr lang="en-US" dirty="0"/>
              <a:t>studies and </a:t>
            </a:r>
            <a:r>
              <a:rPr lang="en-US" dirty="0" smtClean="0"/>
              <a:t>theoretical </a:t>
            </a:r>
            <a:r>
              <a:rPr lang="en-US" dirty="0"/>
              <a:t>frameworks that can be used to make sense of them. These theoretical frameworks may also be helpful for you to unpack other events, should you encounter online deception in the future. </a:t>
            </a:r>
            <a:endParaRPr lang="en-US" dirty="0"/>
          </a:p>
          <a:p>
            <a:pPr>
              <a:buFont typeface="Arial" charset="0"/>
              <a:buChar char="•"/>
            </a:pPr>
            <a:r>
              <a:rPr lang="en-US" dirty="0"/>
              <a:t>These three case studies also serve as examples of what might be called “trolling” when reported on by the mainstream media. However, as discussed earlier in this </a:t>
            </a:r>
            <a:r>
              <a:rPr lang="en-US" dirty="0" smtClean="0"/>
              <a:t>lecture, </a:t>
            </a:r>
            <a:r>
              <a:rPr lang="en-US" dirty="0"/>
              <a:t>the term troll has become so widely used that it is beginning to lose its meaning. </a:t>
            </a:r>
            <a:endParaRPr lang="en-US" dirty="0"/>
          </a:p>
          <a:p>
            <a:pPr>
              <a:buFont typeface="Arial" charset="0"/>
              <a:buChar char="•"/>
            </a:pPr>
            <a:r>
              <a:rPr lang="en-US" dirty="0"/>
              <a:t>We are often given the advice “don’t feed the troll”, as people engaging in trolling </a:t>
            </a:r>
            <a:r>
              <a:rPr lang="en-US" dirty="0" err="1"/>
              <a:t>behaviours</a:t>
            </a:r>
            <a:r>
              <a:rPr lang="en-US" dirty="0"/>
              <a:t> are likely doing it for attention. This is something that Ken M described in the video you watched earlier in this </a:t>
            </a:r>
            <a:r>
              <a:rPr lang="en-US" dirty="0" smtClean="0"/>
              <a:t>lecture, </a:t>
            </a:r>
            <a:r>
              <a:rPr lang="en-US" dirty="0"/>
              <a:t>if it were not for the audience and positive feedback he received for playing this particular role online, he would have moved on to a different hobby by now. </a:t>
            </a:r>
            <a:endParaRPr lang="en-US" dirty="0"/>
          </a:p>
          <a:p>
            <a:pPr>
              <a:buFont typeface="Arial" charset="0"/>
              <a:buChar char="•"/>
            </a:pPr>
            <a:r>
              <a:rPr lang="en-US" dirty="0"/>
              <a:t>However, if you find yourself on the receiving end of </a:t>
            </a:r>
            <a:r>
              <a:rPr lang="en-US" dirty="0" smtClean="0"/>
              <a:t>harassment simply </a:t>
            </a:r>
            <a:r>
              <a:rPr lang="en-US" dirty="0"/>
              <a:t>ignoring it may not be the best course of action. </a:t>
            </a:r>
            <a:endParaRPr lang="en-US" dirty="0"/>
          </a:p>
          <a:p>
            <a:pPr>
              <a:buFont typeface="Arial" charset="0"/>
              <a:buChar char="•"/>
            </a:pPr>
            <a:r>
              <a:rPr lang="en-US" dirty="0"/>
              <a:t>If messages have crossed the line into hate speech or if your personal information is being posted online (“</a:t>
            </a:r>
            <a:r>
              <a:rPr lang="en-US" dirty="0" err="1"/>
              <a:t>doxxing</a:t>
            </a:r>
            <a:r>
              <a:rPr lang="en-US" dirty="0"/>
              <a:t>”), it is important to reach out to an authority (e.g. the police, school administrators, HR) to get help. </a:t>
            </a:r>
            <a:endParaRPr lang="en-US" dirty="0"/>
          </a:p>
          <a:p>
            <a:pPr>
              <a:buFont typeface="Arial" charset="0"/>
              <a:buChar char="•"/>
            </a:pPr>
            <a:endParaRPr lang="en-US" dirty="0"/>
          </a:p>
          <a:p>
            <a:pPr marL="0" indent="0">
              <a:buNone/>
            </a:pPr>
            <a:endParaRPr lang="en-US" dirty="0"/>
          </a:p>
        </p:txBody>
      </p:sp>
    </p:spTree>
    <p:extLst>
      <p:ext uri="{BB962C8B-B14F-4D97-AF65-F5344CB8AC3E}">
        <p14:creationId xmlns:p14="http://schemas.microsoft.com/office/powerpoint/2010/main" val="1442676589"/>
      </p:ext>
    </p:extLst>
  </p:cSld>
  <p:clrMapOvr>
    <a:masterClrMapping/>
  </p:clrMapOvr>
</p:sld>
</file>

<file path=ppt/slides/slide3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p:style>
          <a:lnRef idx="2">
            <a:schemeClr val="accent2"/>
          </a:lnRef>
          <a:fillRef idx="1">
            <a:schemeClr val="lt1"/>
          </a:fillRef>
          <a:effectRef idx="0">
            <a:schemeClr val="accent2"/>
          </a:effectRef>
          <a:fontRef idx="minor">
            <a:schemeClr val="dk1"/>
          </a:fontRef>
        </p:style>
        <p:txBody>
          <a:bodyPr/>
          <a:lstStyle/>
          <a:p>
            <a:r>
              <a:rPr lang="en-US" dirty="0" smtClean="0"/>
              <a:t>Lecture </a:t>
            </a:r>
            <a:r>
              <a:rPr lang="en-US" dirty="0" smtClean="0"/>
              <a:t>3: Identity: Deception and Trolling Summary</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dirty="0" smtClean="0"/>
              <a:t>In this lesson, we have: </a:t>
            </a:r>
            <a:endParaRPr lang="en-US" dirty="0" smtClean="0"/>
          </a:p>
          <a:p>
            <a:r>
              <a:rPr lang="en-US" dirty="0"/>
              <a:t>Defined trolls and trolling, and explored the difference between trolling and harassment. </a:t>
            </a:r>
          </a:p>
          <a:p>
            <a:r>
              <a:rPr lang="en-US" dirty="0"/>
              <a:t>Looked at </a:t>
            </a:r>
            <a:r>
              <a:rPr lang="en-US" dirty="0" smtClean="0"/>
              <a:t>several case </a:t>
            </a:r>
            <a:r>
              <a:rPr lang="en-US" dirty="0"/>
              <a:t>studies where deception was discovered in an online venue. </a:t>
            </a:r>
          </a:p>
          <a:p>
            <a:r>
              <a:rPr lang="en-US" dirty="0"/>
              <a:t>Explored </a:t>
            </a:r>
            <a:r>
              <a:rPr lang="en-US" dirty="0" smtClean="0"/>
              <a:t>theoretical </a:t>
            </a:r>
            <a:r>
              <a:rPr lang="en-US" dirty="0"/>
              <a:t>frameworks </a:t>
            </a:r>
            <a:r>
              <a:rPr lang="en-US" dirty="0" smtClean="0"/>
              <a:t>that </a:t>
            </a:r>
            <a:r>
              <a:rPr lang="en-US" dirty="0"/>
              <a:t>can be used to help understand these case studies. </a:t>
            </a:r>
          </a:p>
          <a:p>
            <a:pPr marL="0" indent="0">
              <a:buNone/>
            </a:pPr>
            <a:endParaRPr lang="en-US" dirty="0" smtClean="0"/>
          </a:p>
        </p:txBody>
      </p:sp>
    </p:spTree>
    <p:extLst>
      <p:ext uri="{BB962C8B-B14F-4D97-AF65-F5344CB8AC3E}">
        <p14:creationId xmlns:p14="http://schemas.microsoft.com/office/powerpoint/2010/main" val="2117796143"/>
      </p:ext>
    </p:extLst>
  </p:cSld>
  <p:clrMapOvr>
    <a:masterClrMapping/>
  </p:clrMapOvr>
  <p:timing>
    <p:tnLst>
      <p:par>
        <p:cTn id="1" dur="indefinite" restart="never" nodeType="tmRoot"/>
      </p:par>
    </p:tnLst>
  </p:timing>
</p:sld>
</file>

<file path=ppt/slides/slide36.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p:cNvSpPr>
            <a:spLocks noGrp="1"/>
          </p:cNvSpPr>
          <p:nvPr>
            <p:ph type="title"/>
          </p:nvPr>
        </p:nvSpPr>
        <p:spPr>
          <a:xfrm>
            <a:off x="838200" y="247894"/>
            <a:ext cx="10515600" cy="1325563"/>
          </a:xfrm>
        </p:spPr>
        <p:style>
          <a:lnRef idx="2">
            <a:schemeClr val="accent2"/>
          </a:lnRef>
          <a:fillRef idx="1">
            <a:schemeClr val="lt1"/>
          </a:fillRef>
          <a:effectRef idx="0">
            <a:schemeClr val="accent2"/>
          </a:effectRef>
          <a:fontRef idx="minor">
            <a:schemeClr val="dk1"/>
          </a:fontRef>
        </p:style>
        <p:txBody>
          <a:bodyPr/>
          <a:lstStyle/>
          <a:p>
            <a:r>
              <a:rPr lang="en-US" dirty="0" smtClean="0"/>
              <a:t>For next week:</a:t>
            </a:r>
            <a:endParaRPr lang="en-US" dirty="0"/>
          </a:p>
        </p:txBody>
      </p:sp>
      <p:sp>
        <p:nvSpPr>
          <p:cNvPr id="3" name="Content Placeholder 2"/>
          <p:cNvSpPr>
            <a:spLocks noGrp="1"/>
          </p:cNvSpPr>
          <p:nvPr>
            <p:ph idx="1"/>
          </p:nvPr>
        </p:nvSpPr>
        <p:spPr>
          <a:solidFill>
            <a:srgbClr val="C00000"/>
          </a:solidFill>
          <a:ln>
            <a:solidFill>
              <a:srgbClr val="FF0000"/>
            </a:solidFill>
          </a:ln>
        </p:spPr>
        <p:style>
          <a:lnRef idx="2">
            <a:schemeClr val="accent1">
              <a:shade val="50000"/>
            </a:schemeClr>
          </a:lnRef>
          <a:fillRef idx="1">
            <a:schemeClr val="accent1"/>
          </a:fillRef>
          <a:effectRef idx="0">
            <a:schemeClr val="accent1"/>
          </a:effectRef>
          <a:fontRef idx="minor">
            <a:schemeClr val="lt1"/>
          </a:fontRef>
        </p:style>
        <p:txBody>
          <a:bodyPr>
            <a:normAutofit/>
          </a:bodyPr>
          <a:lstStyle/>
          <a:p>
            <a:pPr marL="0" indent="0">
              <a:buNone/>
            </a:pPr>
            <a:r>
              <a:rPr lang="en-US" u="sng" dirty="0" smtClean="0"/>
              <a:t>Next week’s class </a:t>
            </a:r>
            <a:r>
              <a:rPr lang="en-US" u="sng" dirty="0" smtClean="0"/>
              <a:t>(June 14th) </a:t>
            </a:r>
            <a:r>
              <a:rPr lang="en-US" u="sng" dirty="0" smtClean="0"/>
              <a:t>will be </a:t>
            </a:r>
            <a:r>
              <a:rPr lang="en-US" u="sng" dirty="0" smtClean="0"/>
              <a:t>in-class</a:t>
            </a:r>
            <a:r>
              <a:rPr lang="en-US" u="sng" dirty="0" smtClean="0"/>
              <a:t>!</a:t>
            </a:r>
            <a:endParaRPr lang="en-US" u="sng" dirty="0"/>
          </a:p>
          <a:p>
            <a:r>
              <a:rPr lang="en-US" dirty="0"/>
              <a:t>Lecture material will be made available online and must be read before </a:t>
            </a:r>
            <a:r>
              <a:rPr lang="en-US" dirty="0" smtClean="0"/>
              <a:t>class</a:t>
            </a:r>
          </a:p>
          <a:p>
            <a:r>
              <a:rPr lang="en-US" dirty="0" smtClean="0"/>
              <a:t>Ensure you post one tweet and two replies on Twitter before our next meeting</a:t>
            </a:r>
          </a:p>
          <a:p>
            <a:r>
              <a:rPr lang="en-US" dirty="0" smtClean="0"/>
              <a:t>Note! </a:t>
            </a:r>
            <a:r>
              <a:rPr lang="en-US" b="1" dirty="0" smtClean="0"/>
              <a:t>First test, June 28</a:t>
            </a:r>
            <a:r>
              <a:rPr lang="en-US" b="1" baseline="30000" dirty="0" smtClean="0"/>
              <a:t>th</a:t>
            </a:r>
            <a:r>
              <a:rPr lang="en-US" b="1" dirty="0" smtClean="0"/>
              <a:t> </a:t>
            </a:r>
            <a:r>
              <a:rPr lang="en-US" dirty="0" smtClean="0"/>
              <a:t>(in-class) </a:t>
            </a:r>
            <a:endParaRPr lang="en-US" dirty="0" smtClean="0"/>
          </a:p>
        </p:txBody>
      </p:sp>
    </p:spTree>
    <p:extLst>
      <p:ext uri="{BB962C8B-B14F-4D97-AF65-F5344CB8AC3E}">
        <p14:creationId xmlns:p14="http://schemas.microsoft.com/office/powerpoint/2010/main" val="1127703353"/>
      </p:ext>
    </p:extLst>
  </p:cSld>
  <p:clrMapOvr>
    <a:masterClrMapping/>
  </p:clrMapOvr>
  <p:timing>
    <p:tnLst>
      <p:par>
        <p:cTn id="1" dur="indefinite" restart="never" nodeType="tmRoot"/>
      </p:par>
    </p:tnLst>
  </p:timing>
</p:sld>
</file>

<file path=ppt/theme/theme1.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6083</TotalTime>
  <Words>3835</Words>
  <Application>Microsoft Macintosh PowerPoint</Application>
  <PresentationFormat>Widescreen</PresentationFormat>
  <Paragraphs>185</Paragraphs>
  <Slides>36</Slides>
  <Notes>26</Notes>
  <HiddenSlides>0</HiddenSlides>
  <MMClips>0</MMClips>
  <ScaleCrop>false</ScaleCrop>
  <HeadingPairs>
    <vt:vector size="6" baseType="variant">
      <vt:variant>
        <vt:lpstr>Fonts Used</vt:lpstr>
      </vt:variant>
      <vt:variant>
        <vt:i4>4</vt:i4>
      </vt:variant>
      <vt:variant>
        <vt:lpstr>Theme</vt:lpstr>
      </vt:variant>
      <vt:variant>
        <vt:i4>1</vt:i4>
      </vt:variant>
      <vt:variant>
        <vt:lpstr>Slide Titles</vt:lpstr>
      </vt:variant>
      <vt:variant>
        <vt:i4>36</vt:i4>
      </vt:variant>
    </vt:vector>
  </HeadingPairs>
  <TitlesOfParts>
    <vt:vector size="41" baseType="lpstr">
      <vt:lpstr>Calibri</vt:lpstr>
      <vt:lpstr>Calibri Light</vt:lpstr>
      <vt:lpstr>Wingdings</vt:lpstr>
      <vt:lpstr>Arial</vt:lpstr>
      <vt:lpstr>Office Theme</vt:lpstr>
      <vt:lpstr>INC300 Week 3 Identity: Deception and Trolling</vt:lpstr>
      <vt:lpstr>Today’s Agenda</vt:lpstr>
      <vt:lpstr>Course Hashtag: #INC300S18</vt:lpstr>
      <vt:lpstr>Lecture 3: Deception and Trolling</vt:lpstr>
      <vt:lpstr>Week 2 Recap</vt:lpstr>
      <vt:lpstr>QUESTION:</vt:lpstr>
      <vt:lpstr>Everyone lies on the internet (?!)</vt:lpstr>
      <vt:lpstr>Week 3: Overview</vt:lpstr>
      <vt:lpstr>Trolls and Trolling</vt:lpstr>
      <vt:lpstr>Trolls and Trolling</vt:lpstr>
      <vt:lpstr>Trolls and Trolling</vt:lpstr>
      <vt:lpstr>Trolling vs. Harassment</vt:lpstr>
      <vt:lpstr>Forms of Cyberbullying</vt:lpstr>
      <vt:lpstr>PowerPoint Presentation</vt:lpstr>
      <vt:lpstr>Why the Online Trolls Troll</vt:lpstr>
      <vt:lpstr>Case Study 1: Lonelygirl15</vt:lpstr>
      <vt:lpstr>Case Study 1: Lonelygirl15</vt:lpstr>
      <vt:lpstr>The Online Disinhibition Effect</vt:lpstr>
      <vt:lpstr>The Construction of Fake News</vt:lpstr>
      <vt:lpstr>Trolling and the Spread of Misinformation</vt:lpstr>
      <vt:lpstr>PowerPoint Presentation</vt:lpstr>
      <vt:lpstr>PowerPoint Presentation</vt:lpstr>
      <vt:lpstr>Case Study 2: Kaycee Nicole Swenson</vt:lpstr>
      <vt:lpstr>Identity Tourism </vt:lpstr>
      <vt:lpstr>Identity Tourism </vt:lpstr>
      <vt:lpstr>Identity Tourism </vt:lpstr>
      <vt:lpstr>Identity Tourism </vt:lpstr>
      <vt:lpstr>Case Study 3: Grandpa Wiggly</vt:lpstr>
      <vt:lpstr>Case Study 3: Grandpa Wiggly</vt:lpstr>
      <vt:lpstr>Encoding/Decoding Model of Communication </vt:lpstr>
      <vt:lpstr>Encoding/Decoding Model of Communication </vt:lpstr>
      <vt:lpstr>Encoding/Decoding Model of Communication </vt:lpstr>
      <vt:lpstr>Activity</vt:lpstr>
      <vt:lpstr>Bringing the Threads Together </vt:lpstr>
      <vt:lpstr>Lecture 3: Identity: Deception and Trolling Summary</vt:lpstr>
      <vt:lpstr>For next week:</vt:lpstr>
    </vt:vector>
  </TitlesOfParts>
  <Company/>
  <LinksUpToDate>false</LinksUpToDate>
  <SharedDoc>false</SharedDoc>
  <HyperlinksChanged>false</HyperlinksChanged>
  <AppVersion>15.0000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CRI 200: Lecture 9</dc:title>
  <dc:creator>Microsoft Office User</dc:creator>
  <cp:lastModifiedBy>Microsoft Office User</cp:lastModifiedBy>
  <cp:revision>101</cp:revision>
  <dcterms:created xsi:type="dcterms:W3CDTF">2018-05-21T15:05:07Z</dcterms:created>
  <dcterms:modified xsi:type="dcterms:W3CDTF">2018-06-07T19:48:06Z</dcterms:modified>
</cp:coreProperties>
</file>